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80"/>
  </p:notesMasterIdLst>
  <p:sldIdLst>
    <p:sldId id="428" r:id="rId2"/>
    <p:sldId id="433" r:id="rId3"/>
    <p:sldId id="535" r:id="rId4"/>
    <p:sldId id="536" r:id="rId5"/>
    <p:sldId id="437" r:id="rId6"/>
    <p:sldId id="511" r:id="rId7"/>
    <p:sldId id="456" r:id="rId8"/>
    <p:sldId id="512" r:id="rId9"/>
    <p:sldId id="537" r:id="rId10"/>
    <p:sldId id="514" r:id="rId11"/>
    <p:sldId id="538" r:id="rId12"/>
    <p:sldId id="513" r:id="rId13"/>
    <p:sldId id="539" r:id="rId14"/>
    <p:sldId id="515" r:id="rId15"/>
    <p:sldId id="516" r:id="rId16"/>
    <p:sldId id="540" r:id="rId17"/>
    <p:sldId id="612" r:id="rId18"/>
    <p:sldId id="517" r:id="rId19"/>
    <p:sldId id="613" r:id="rId20"/>
    <p:sldId id="614" r:id="rId21"/>
    <p:sldId id="518" r:id="rId22"/>
    <p:sldId id="615" r:id="rId23"/>
    <p:sldId id="616" r:id="rId24"/>
    <p:sldId id="542" r:id="rId25"/>
    <p:sldId id="618" r:id="rId26"/>
    <p:sldId id="520" r:id="rId27"/>
    <p:sldId id="619" r:id="rId28"/>
    <p:sldId id="434" r:id="rId29"/>
    <p:sldId id="457" r:id="rId30"/>
    <p:sldId id="549" r:id="rId31"/>
    <p:sldId id="438" r:id="rId32"/>
    <p:sldId id="439" r:id="rId33"/>
    <p:sldId id="440" r:id="rId34"/>
    <p:sldId id="544" r:id="rId35"/>
    <p:sldId id="486" r:id="rId36"/>
    <p:sldId id="487" r:id="rId37"/>
    <p:sldId id="488" r:id="rId38"/>
    <p:sldId id="545" r:id="rId39"/>
    <p:sldId id="441" r:id="rId40"/>
    <p:sldId id="442" r:id="rId41"/>
    <p:sldId id="483" r:id="rId42"/>
    <p:sldId id="546" r:id="rId43"/>
    <p:sldId id="459" r:id="rId44"/>
    <p:sldId id="547" r:id="rId45"/>
    <p:sldId id="521" r:id="rId46"/>
    <p:sldId id="543" r:id="rId47"/>
    <p:sldId id="460" r:id="rId48"/>
    <p:sldId id="551" r:id="rId49"/>
    <p:sldId id="502" r:id="rId50"/>
    <p:sldId id="463" r:id="rId51"/>
    <p:sldId id="493" r:id="rId52"/>
    <p:sldId id="527" r:id="rId53"/>
    <p:sldId id="528" r:id="rId54"/>
    <p:sldId id="529" r:id="rId55"/>
    <p:sldId id="530" r:id="rId56"/>
    <p:sldId id="531" r:id="rId57"/>
    <p:sldId id="532" r:id="rId58"/>
    <p:sldId id="533" r:id="rId59"/>
    <p:sldId id="534" r:id="rId60"/>
    <p:sldId id="522" r:id="rId61"/>
    <p:sldId id="523" r:id="rId62"/>
    <p:sldId id="524" r:id="rId63"/>
    <p:sldId id="525" r:id="rId64"/>
    <p:sldId id="526" r:id="rId65"/>
    <p:sldId id="497" r:id="rId66"/>
    <p:sldId id="498" r:id="rId67"/>
    <p:sldId id="620" r:id="rId68"/>
    <p:sldId id="621" r:id="rId69"/>
    <p:sldId id="622" r:id="rId70"/>
    <p:sldId id="623" r:id="rId71"/>
    <p:sldId id="600" r:id="rId72"/>
    <p:sldId id="605" r:id="rId73"/>
    <p:sldId id="599" r:id="rId74"/>
    <p:sldId id="603" r:id="rId75"/>
    <p:sldId id="601" r:id="rId76"/>
    <p:sldId id="602" r:id="rId77"/>
    <p:sldId id="479" r:id="rId78"/>
    <p:sldId id="492" r:id="rId79"/>
  </p:sldIdLst>
  <p:sldSz cx="9144000" cy="6858000" type="screen4x3"/>
  <p:notesSz cx="6858000" cy="9144000"/>
  <p:defaultTextStyle>
    <a:defPPr>
      <a:defRPr lang="en-US"/>
    </a:defPPr>
    <a:lvl1pPr marL="0" lvl="0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4400" b="1" i="0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lvl="1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4400" b="1" i="0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lvl="2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4400" b="1" i="0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lvl="3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4400" b="1" i="0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lvl="4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4400" b="1" i="0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lvl="5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4400" b="1" i="0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lvl="6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4400" b="1" i="0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lvl="7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4400" b="1" i="0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lvl="8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4400" b="1" i="0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6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CCFF"/>
    <a:srgbClr val="CC3300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554"/>
    <p:restoredTop sz="93742"/>
  </p:normalViewPr>
  <p:slideViewPr>
    <p:cSldViewPr showGuides="1">
      <p:cViewPr varScale="1">
        <p:scale>
          <a:sx n="79" d="100"/>
          <a:sy n="79" d="100"/>
        </p:scale>
        <p:origin x="1987" y="77"/>
      </p:cViewPr>
      <p:guideLst>
        <p:guide orient="horz" pos="2166"/>
        <p:guide pos="2880"/>
      </p:guideLst>
    </p:cSldViewPr>
  </p:slideViewPr>
  <p:outlineViewPr>
    <p:cViewPr>
      <p:scale>
        <a:sx n="33" d="100"/>
        <a:sy n="33" d="100"/>
      </p:scale>
      <p:origin x="0" y="28860"/>
    </p:cViewPr>
  </p:outlineViewPr>
  <p:notesTextViewPr>
    <p:cViewPr>
      <p:scale>
        <a:sx n="100" d="100"/>
        <a:sy n="100" d="100"/>
      </p:scale>
      <p:origin x="0" y="0"/>
    </p:cViewPr>
  </p:notesTextViewPr>
  <p:gridSpacing cx="76198" cy="7619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 b="0">
                <a:latin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defRPr sz="1200" b="0">
                <a:latin typeface="Arial" panose="020B0604020202020204" pitchFamily="34" charset="0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6F96B7C9-0D0C-4367-9117-979707224359}" type="datetimeFigureOut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2/12/2025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to edit Master text styles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Second level</a:t>
            </a: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Third level</a:t>
            </a:r>
          </a:p>
          <a:p>
            <a:pPr marL="1371600" marR="0" lvl="3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Fourth level</a:t>
            </a:r>
          </a:p>
          <a:p>
            <a:pPr marL="1828800" marR="0" lvl="4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 b="0">
                <a:latin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/>
          <a:p>
            <a:pPr lvl="0" algn="r" eaLnBrk="1" hangingPunct="1">
              <a:buNone/>
            </a:pPr>
            <a:fld id="{9A0DB2DC-4C9A-4742-B13C-FB6460FD3503}" type="slidenum">
              <a:rPr lang="en-US" altLang="en-US" sz="1200" b="0" dirty="0"/>
              <a:t>‹#›</a:t>
            </a:fld>
            <a:endParaRPr lang="en-US" altLang="en-US" sz="1200" b="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4099" name="Rectangle 3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lstStyle/>
          <a:p>
            <a:pPr lvl="0"/>
            <a:endParaRPr lang="en-US" alt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23555" name="Notes Placeholder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lstStyle/>
          <a:p>
            <a:pPr lvl="0"/>
            <a:r>
              <a:rPr lang="en-US" altLang="en-US" dirty="0">
                <a:solidFill>
                  <a:schemeClr val="accent2"/>
                </a:solidFill>
              </a:rPr>
              <a:t>Graph = đồ thị</a:t>
            </a:r>
          </a:p>
          <a:p>
            <a:pPr lvl="0"/>
            <a:r>
              <a:rPr lang="en-US" altLang="en-US" dirty="0">
                <a:solidFill>
                  <a:schemeClr val="accent2"/>
                </a:solidFill>
              </a:rPr>
              <a:t>Vertex = đỉnh = node</a:t>
            </a:r>
          </a:p>
          <a:p>
            <a:pPr lvl="0"/>
            <a:r>
              <a:rPr lang="en-US" altLang="en-US" dirty="0">
                <a:solidFill>
                  <a:schemeClr val="accent2"/>
                </a:solidFill>
              </a:rPr>
              <a:t>Edge = </a:t>
            </a:r>
            <a:r>
              <a:rPr lang="en-US" altLang="en-US" b="1" dirty="0">
                <a:solidFill>
                  <a:schemeClr val="accent2"/>
                </a:solidFill>
              </a:rPr>
              <a:t>arcs = cung = cạnh</a:t>
            </a:r>
            <a:endParaRPr lang="en-US" altLang="en-US" dirty="0"/>
          </a:p>
        </p:txBody>
      </p:sp>
      <p:sp>
        <p:nvSpPr>
          <p:cNvPr id="23556" name="Slide Number Placeholder 3"/>
          <p:cNvSpPr txBox="1">
            <a:spLocks noGrp="1"/>
          </p:cNvSpPr>
          <p:nvPr/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en-US" altLang="en-US" dirty="0"/>
              <a:t>11</a:t>
            </a:fld>
            <a:endParaRPr lang="en-US" altLang="en-US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25603" name="Notes Placeholder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lstStyle/>
          <a:p>
            <a:pPr lvl="0"/>
            <a:r>
              <a:rPr lang="en-US" altLang="en-US" dirty="0">
                <a:solidFill>
                  <a:schemeClr val="accent2"/>
                </a:solidFill>
              </a:rPr>
              <a:t>Graph = đồ thị</a:t>
            </a:r>
          </a:p>
          <a:p>
            <a:pPr lvl="0"/>
            <a:r>
              <a:rPr lang="en-US" altLang="en-US" dirty="0">
                <a:solidFill>
                  <a:schemeClr val="accent2"/>
                </a:solidFill>
              </a:rPr>
              <a:t>Vertex = đỉnh = node</a:t>
            </a:r>
          </a:p>
          <a:p>
            <a:pPr lvl="0"/>
            <a:r>
              <a:rPr lang="en-US" altLang="en-US" dirty="0">
                <a:solidFill>
                  <a:schemeClr val="accent2"/>
                </a:solidFill>
              </a:rPr>
              <a:t>Edge = </a:t>
            </a:r>
            <a:r>
              <a:rPr lang="en-US" altLang="en-US" b="1" dirty="0">
                <a:solidFill>
                  <a:schemeClr val="accent2"/>
                </a:solidFill>
              </a:rPr>
              <a:t>arcs = cung = cạnh</a:t>
            </a:r>
            <a:endParaRPr lang="en-US" altLang="en-US" dirty="0"/>
          </a:p>
        </p:txBody>
      </p:sp>
      <p:sp>
        <p:nvSpPr>
          <p:cNvPr id="25604" name="Slide Number Placeholder 3"/>
          <p:cNvSpPr txBox="1">
            <a:spLocks noGrp="1"/>
          </p:cNvSpPr>
          <p:nvPr/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en-US" altLang="en-US" dirty="0"/>
              <a:t>12</a:t>
            </a:fld>
            <a:endParaRPr lang="en-US" altLang="en-US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27651" name="Notes Placeholder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lstStyle/>
          <a:p>
            <a:pPr lvl="0"/>
            <a:r>
              <a:rPr lang="en-US" altLang="en-US" dirty="0">
                <a:solidFill>
                  <a:schemeClr val="accent2"/>
                </a:solidFill>
              </a:rPr>
              <a:t>Graph = đồ thị</a:t>
            </a:r>
          </a:p>
          <a:p>
            <a:pPr lvl="0"/>
            <a:r>
              <a:rPr lang="en-US" altLang="en-US" dirty="0">
                <a:solidFill>
                  <a:schemeClr val="accent2"/>
                </a:solidFill>
              </a:rPr>
              <a:t>Vertex = đỉnh = node</a:t>
            </a:r>
          </a:p>
          <a:p>
            <a:pPr lvl="0"/>
            <a:r>
              <a:rPr lang="en-US" altLang="en-US" dirty="0">
                <a:solidFill>
                  <a:schemeClr val="accent2"/>
                </a:solidFill>
              </a:rPr>
              <a:t>Edge = </a:t>
            </a:r>
            <a:r>
              <a:rPr lang="en-US" altLang="en-US" b="1" dirty="0">
                <a:solidFill>
                  <a:schemeClr val="accent2"/>
                </a:solidFill>
              </a:rPr>
              <a:t>arcs = cung = cạnh</a:t>
            </a:r>
            <a:endParaRPr lang="en-US" altLang="en-US" dirty="0"/>
          </a:p>
        </p:txBody>
      </p:sp>
      <p:sp>
        <p:nvSpPr>
          <p:cNvPr id="27652" name="Slide Number Placeholder 3"/>
          <p:cNvSpPr txBox="1">
            <a:spLocks noGrp="1"/>
          </p:cNvSpPr>
          <p:nvPr/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en-US" altLang="en-US" dirty="0"/>
              <a:t>13</a:t>
            </a:fld>
            <a:endParaRPr lang="en-US" altLang="en-US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29699" name="Notes Placeholder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lstStyle/>
          <a:p>
            <a:pPr lvl="0"/>
            <a:r>
              <a:rPr lang="en-US" altLang="en-US" dirty="0">
                <a:solidFill>
                  <a:schemeClr val="accent2"/>
                </a:solidFill>
              </a:rPr>
              <a:t>Graph = đồ thị</a:t>
            </a:r>
          </a:p>
          <a:p>
            <a:pPr lvl="0"/>
            <a:r>
              <a:rPr lang="en-US" altLang="en-US" dirty="0">
                <a:solidFill>
                  <a:schemeClr val="accent2"/>
                </a:solidFill>
              </a:rPr>
              <a:t>Vertex = đỉnh = node</a:t>
            </a:r>
          </a:p>
          <a:p>
            <a:pPr lvl="0"/>
            <a:r>
              <a:rPr lang="en-US" altLang="en-US" dirty="0">
                <a:solidFill>
                  <a:schemeClr val="accent2"/>
                </a:solidFill>
              </a:rPr>
              <a:t>Edge = </a:t>
            </a:r>
            <a:r>
              <a:rPr lang="en-US" altLang="en-US" b="1" dirty="0">
                <a:solidFill>
                  <a:schemeClr val="accent2"/>
                </a:solidFill>
              </a:rPr>
              <a:t>arcs = cung = cạnh</a:t>
            </a:r>
            <a:endParaRPr lang="en-US" altLang="en-US" dirty="0"/>
          </a:p>
        </p:txBody>
      </p:sp>
      <p:sp>
        <p:nvSpPr>
          <p:cNvPr id="29700" name="Slide Number Placeholder 3"/>
          <p:cNvSpPr txBox="1">
            <a:spLocks noGrp="1"/>
          </p:cNvSpPr>
          <p:nvPr/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en-US" altLang="en-US" dirty="0"/>
              <a:t>14</a:t>
            </a:fld>
            <a:endParaRPr lang="en-US" altLang="en-US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31747" name="Notes Placeholder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lstStyle/>
          <a:p>
            <a:pPr lvl="0"/>
            <a:r>
              <a:rPr lang="en-US" altLang="en-US" dirty="0">
                <a:solidFill>
                  <a:schemeClr val="accent2"/>
                </a:solidFill>
              </a:rPr>
              <a:t>Graph = đồ thị</a:t>
            </a:r>
          </a:p>
          <a:p>
            <a:pPr lvl="0"/>
            <a:r>
              <a:rPr lang="en-US" altLang="en-US" dirty="0">
                <a:solidFill>
                  <a:schemeClr val="accent2"/>
                </a:solidFill>
              </a:rPr>
              <a:t>Vertex = đỉnh = node</a:t>
            </a:r>
          </a:p>
          <a:p>
            <a:pPr lvl="0"/>
            <a:r>
              <a:rPr lang="en-US" altLang="en-US" dirty="0">
                <a:solidFill>
                  <a:schemeClr val="accent2"/>
                </a:solidFill>
              </a:rPr>
              <a:t>Edge = </a:t>
            </a:r>
            <a:r>
              <a:rPr lang="en-US" altLang="en-US" b="1" dirty="0">
                <a:solidFill>
                  <a:schemeClr val="accent2"/>
                </a:solidFill>
              </a:rPr>
              <a:t>arcs = cung = cạnh</a:t>
            </a:r>
            <a:endParaRPr lang="en-US" altLang="en-US" dirty="0"/>
          </a:p>
        </p:txBody>
      </p:sp>
      <p:sp>
        <p:nvSpPr>
          <p:cNvPr id="31748" name="Slide Number Placeholder 3"/>
          <p:cNvSpPr txBox="1">
            <a:spLocks noGrp="1"/>
          </p:cNvSpPr>
          <p:nvPr/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en-US" altLang="en-US" dirty="0"/>
              <a:t>15</a:t>
            </a:fld>
            <a:endParaRPr lang="en-US" altLang="en-US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33795" name="Notes Placeholder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lstStyle/>
          <a:p>
            <a:pPr lvl="0"/>
            <a:r>
              <a:rPr lang="en-US" altLang="en-US" dirty="0">
                <a:solidFill>
                  <a:schemeClr val="accent2"/>
                </a:solidFill>
              </a:rPr>
              <a:t>Graph = đồ thị</a:t>
            </a:r>
          </a:p>
          <a:p>
            <a:pPr lvl="0"/>
            <a:r>
              <a:rPr lang="en-US" altLang="en-US" dirty="0">
                <a:solidFill>
                  <a:schemeClr val="accent2"/>
                </a:solidFill>
              </a:rPr>
              <a:t>Vertex = đỉnh = node</a:t>
            </a:r>
          </a:p>
          <a:p>
            <a:pPr lvl="0"/>
            <a:r>
              <a:rPr lang="en-US" altLang="en-US" dirty="0">
                <a:solidFill>
                  <a:schemeClr val="accent2"/>
                </a:solidFill>
              </a:rPr>
              <a:t>Edge = </a:t>
            </a:r>
            <a:r>
              <a:rPr lang="en-US" altLang="en-US" b="1" dirty="0">
                <a:solidFill>
                  <a:schemeClr val="accent2"/>
                </a:solidFill>
              </a:rPr>
              <a:t>arcs = cung = cạnh</a:t>
            </a:r>
            <a:endParaRPr lang="en-US" altLang="en-US" dirty="0"/>
          </a:p>
        </p:txBody>
      </p:sp>
      <p:sp>
        <p:nvSpPr>
          <p:cNvPr id="33796" name="Slide Number Placeholder 3"/>
          <p:cNvSpPr txBox="1">
            <a:spLocks noGrp="1"/>
          </p:cNvSpPr>
          <p:nvPr/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en-US" altLang="en-US" dirty="0"/>
              <a:t>16</a:t>
            </a:fld>
            <a:endParaRPr lang="en-US" altLang="en-US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31747" name="Notes Placeholder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lstStyle/>
          <a:p>
            <a:pPr lvl="0"/>
            <a:r>
              <a:rPr lang="en-US" altLang="en-US" dirty="0">
                <a:solidFill>
                  <a:schemeClr val="accent2"/>
                </a:solidFill>
              </a:rPr>
              <a:t>Graph = đồ thị</a:t>
            </a:r>
          </a:p>
          <a:p>
            <a:pPr lvl="0"/>
            <a:r>
              <a:rPr lang="en-US" altLang="en-US" dirty="0">
                <a:solidFill>
                  <a:schemeClr val="accent2"/>
                </a:solidFill>
              </a:rPr>
              <a:t>Vertex = đỉnh = node</a:t>
            </a:r>
          </a:p>
          <a:p>
            <a:pPr lvl="0"/>
            <a:r>
              <a:rPr lang="en-US" altLang="en-US" dirty="0">
                <a:solidFill>
                  <a:schemeClr val="accent2"/>
                </a:solidFill>
              </a:rPr>
              <a:t>Edge = </a:t>
            </a:r>
            <a:r>
              <a:rPr lang="en-US" altLang="en-US" b="1" dirty="0">
                <a:solidFill>
                  <a:schemeClr val="accent2"/>
                </a:solidFill>
              </a:rPr>
              <a:t>arcs = cung = cạnh</a:t>
            </a:r>
            <a:endParaRPr lang="en-US" altLang="en-US" dirty="0"/>
          </a:p>
        </p:txBody>
      </p:sp>
      <p:sp>
        <p:nvSpPr>
          <p:cNvPr id="31748" name="Slide Number Placeholder 3"/>
          <p:cNvSpPr txBox="1">
            <a:spLocks noGrp="1"/>
          </p:cNvSpPr>
          <p:nvPr/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en-US" altLang="en-US" dirty="0"/>
              <a:t>17</a:t>
            </a:fld>
            <a:endParaRPr lang="en-US" altLang="en-US"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35843" name="Notes Placeholder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lstStyle/>
          <a:p>
            <a:pPr lvl="0"/>
            <a:r>
              <a:rPr lang="en-US" altLang="en-US" dirty="0">
                <a:solidFill>
                  <a:schemeClr val="accent2"/>
                </a:solidFill>
              </a:rPr>
              <a:t>Graph = đồ thị</a:t>
            </a:r>
          </a:p>
          <a:p>
            <a:pPr lvl="0"/>
            <a:r>
              <a:rPr lang="en-US" altLang="en-US" dirty="0">
                <a:solidFill>
                  <a:schemeClr val="accent2"/>
                </a:solidFill>
              </a:rPr>
              <a:t>Vertex = đỉnh = node</a:t>
            </a:r>
          </a:p>
          <a:p>
            <a:pPr lvl="0"/>
            <a:r>
              <a:rPr lang="en-US" altLang="en-US" dirty="0">
                <a:solidFill>
                  <a:schemeClr val="accent2"/>
                </a:solidFill>
              </a:rPr>
              <a:t>Edge = </a:t>
            </a:r>
            <a:r>
              <a:rPr lang="en-US" altLang="en-US" b="1" dirty="0">
                <a:solidFill>
                  <a:schemeClr val="accent2"/>
                </a:solidFill>
              </a:rPr>
              <a:t>arcs = cung = cạnh</a:t>
            </a:r>
            <a:endParaRPr lang="en-US" altLang="en-US" dirty="0"/>
          </a:p>
        </p:txBody>
      </p:sp>
      <p:sp>
        <p:nvSpPr>
          <p:cNvPr id="35844" name="Slide Number Placeholder 3"/>
          <p:cNvSpPr txBox="1">
            <a:spLocks noGrp="1"/>
          </p:cNvSpPr>
          <p:nvPr/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en-US" altLang="en-US" dirty="0"/>
              <a:t>18</a:t>
            </a:fld>
            <a:endParaRPr lang="en-US" altLang="en-US"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35843" name="Notes Placeholder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lstStyle/>
          <a:p>
            <a:pPr lvl="0"/>
            <a:r>
              <a:rPr lang="en-US" altLang="en-US" dirty="0">
                <a:solidFill>
                  <a:schemeClr val="accent2"/>
                </a:solidFill>
              </a:rPr>
              <a:t>Graph = đồ thị</a:t>
            </a:r>
          </a:p>
          <a:p>
            <a:pPr lvl="0"/>
            <a:r>
              <a:rPr lang="en-US" altLang="en-US" dirty="0">
                <a:solidFill>
                  <a:schemeClr val="accent2"/>
                </a:solidFill>
              </a:rPr>
              <a:t>Vertex = đỉnh = node</a:t>
            </a:r>
          </a:p>
          <a:p>
            <a:pPr lvl="0"/>
            <a:r>
              <a:rPr lang="en-US" altLang="en-US" dirty="0">
                <a:solidFill>
                  <a:schemeClr val="accent2"/>
                </a:solidFill>
              </a:rPr>
              <a:t>Edge = </a:t>
            </a:r>
            <a:r>
              <a:rPr lang="en-US" altLang="en-US" b="1" dirty="0">
                <a:solidFill>
                  <a:schemeClr val="accent2"/>
                </a:solidFill>
              </a:rPr>
              <a:t>arcs = cung = cạnh</a:t>
            </a:r>
            <a:endParaRPr lang="en-US" altLang="en-US" dirty="0"/>
          </a:p>
        </p:txBody>
      </p:sp>
      <p:sp>
        <p:nvSpPr>
          <p:cNvPr id="35844" name="Slide Number Placeholder 3"/>
          <p:cNvSpPr txBox="1">
            <a:spLocks noGrp="1"/>
          </p:cNvSpPr>
          <p:nvPr/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en-US" altLang="en-US" dirty="0"/>
              <a:t>19</a:t>
            </a:fld>
            <a:endParaRPr lang="en-US" altLang="en-US"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39939" name="Notes Placeholder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lstStyle/>
          <a:p>
            <a:pPr lvl="0"/>
            <a:r>
              <a:rPr lang="en-US" altLang="en-US" dirty="0">
                <a:solidFill>
                  <a:schemeClr val="accent2"/>
                </a:solidFill>
              </a:rPr>
              <a:t>Graph = đồ thị</a:t>
            </a:r>
          </a:p>
          <a:p>
            <a:pPr lvl="0"/>
            <a:r>
              <a:rPr lang="en-US" altLang="en-US" dirty="0">
                <a:solidFill>
                  <a:schemeClr val="accent2"/>
                </a:solidFill>
              </a:rPr>
              <a:t>Vertex = đỉnh = node</a:t>
            </a:r>
          </a:p>
          <a:p>
            <a:pPr lvl="0"/>
            <a:r>
              <a:rPr lang="en-US" altLang="en-US" dirty="0">
                <a:solidFill>
                  <a:schemeClr val="accent2"/>
                </a:solidFill>
              </a:rPr>
              <a:t>Edge = </a:t>
            </a:r>
            <a:r>
              <a:rPr lang="en-US" altLang="en-US" b="1" dirty="0">
                <a:solidFill>
                  <a:schemeClr val="accent2"/>
                </a:solidFill>
              </a:rPr>
              <a:t>arcs = cung = cạnh</a:t>
            </a:r>
            <a:endParaRPr lang="en-US" altLang="en-US" dirty="0"/>
          </a:p>
        </p:txBody>
      </p:sp>
      <p:sp>
        <p:nvSpPr>
          <p:cNvPr id="39940" name="Slide Number Placeholder 3"/>
          <p:cNvSpPr txBox="1">
            <a:spLocks noGrp="1"/>
          </p:cNvSpPr>
          <p:nvPr/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en-US" altLang="en-US" dirty="0"/>
              <a:t>21</a:t>
            </a:fld>
            <a:endParaRPr lang="en-US" alt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7171" name="Notes Placeholder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lstStyle/>
          <a:p>
            <a:pPr lvl="0"/>
            <a:r>
              <a:rPr lang="en-US" altLang="en-US" dirty="0">
                <a:solidFill>
                  <a:schemeClr val="accent2"/>
                </a:solidFill>
              </a:rPr>
              <a:t>Graph = đồ thị</a:t>
            </a:r>
          </a:p>
          <a:p>
            <a:pPr lvl="0"/>
            <a:r>
              <a:rPr lang="en-US" altLang="en-US" dirty="0">
                <a:solidFill>
                  <a:schemeClr val="accent2"/>
                </a:solidFill>
              </a:rPr>
              <a:t>Vertex = đỉnh = node</a:t>
            </a:r>
          </a:p>
          <a:p>
            <a:pPr lvl="0"/>
            <a:r>
              <a:rPr lang="en-US" altLang="en-US" dirty="0">
                <a:solidFill>
                  <a:schemeClr val="accent2"/>
                </a:solidFill>
              </a:rPr>
              <a:t>Edge = </a:t>
            </a:r>
            <a:r>
              <a:rPr lang="en-US" altLang="en-US" b="1" dirty="0">
                <a:solidFill>
                  <a:schemeClr val="accent2"/>
                </a:solidFill>
              </a:rPr>
              <a:t>arcs = cung = cạnh</a:t>
            </a:r>
            <a:endParaRPr lang="en-US" altLang="en-US" dirty="0"/>
          </a:p>
        </p:txBody>
      </p:sp>
      <p:sp>
        <p:nvSpPr>
          <p:cNvPr id="7172" name="Slide Number Placeholder 3"/>
          <p:cNvSpPr txBox="1">
            <a:spLocks noGrp="1"/>
          </p:cNvSpPr>
          <p:nvPr/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en-US" altLang="en-US" dirty="0"/>
              <a:t>3</a:t>
            </a:fld>
            <a:endParaRPr lang="en-US" altLang="en-US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39939" name="Notes Placeholder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lstStyle/>
          <a:p>
            <a:pPr lvl="0"/>
            <a:r>
              <a:rPr lang="en-US" altLang="en-US" dirty="0">
                <a:solidFill>
                  <a:schemeClr val="accent2"/>
                </a:solidFill>
              </a:rPr>
              <a:t>Graph = đồ thị</a:t>
            </a:r>
          </a:p>
          <a:p>
            <a:pPr lvl="0"/>
            <a:r>
              <a:rPr lang="en-US" altLang="en-US" dirty="0">
                <a:solidFill>
                  <a:schemeClr val="accent2"/>
                </a:solidFill>
              </a:rPr>
              <a:t>Vertex = đỉnh = node</a:t>
            </a:r>
          </a:p>
          <a:p>
            <a:pPr lvl="0"/>
            <a:r>
              <a:rPr lang="en-US" altLang="en-US" dirty="0">
                <a:solidFill>
                  <a:schemeClr val="accent2"/>
                </a:solidFill>
              </a:rPr>
              <a:t>Edge = </a:t>
            </a:r>
            <a:r>
              <a:rPr lang="en-US" altLang="en-US" b="1" dirty="0">
                <a:solidFill>
                  <a:schemeClr val="accent2"/>
                </a:solidFill>
              </a:rPr>
              <a:t>arcs = cung = cạnh</a:t>
            </a:r>
            <a:endParaRPr lang="en-US" altLang="en-US" dirty="0"/>
          </a:p>
        </p:txBody>
      </p:sp>
      <p:sp>
        <p:nvSpPr>
          <p:cNvPr id="39940" name="Slide Number Placeholder 3"/>
          <p:cNvSpPr txBox="1">
            <a:spLocks noGrp="1"/>
          </p:cNvSpPr>
          <p:nvPr/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en-US" altLang="en-US" dirty="0"/>
              <a:t>22</a:t>
            </a:fld>
            <a:endParaRPr lang="en-US" altLang="en-US"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39939" name="Notes Placeholder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lstStyle/>
          <a:p>
            <a:pPr lvl="0"/>
            <a:r>
              <a:rPr lang="en-US" altLang="en-US" dirty="0">
                <a:solidFill>
                  <a:schemeClr val="accent2"/>
                </a:solidFill>
              </a:rPr>
              <a:t>Graph = đồ thị</a:t>
            </a:r>
          </a:p>
          <a:p>
            <a:pPr lvl="0"/>
            <a:r>
              <a:rPr lang="en-US" altLang="en-US" dirty="0">
                <a:solidFill>
                  <a:schemeClr val="accent2"/>
                </a:solidFill>
              </a:rPr>
              <a:t>Vertex = đỉnh = node</a:t>
            </a:r>
          </a:p>
          <a:p>
            <a:pPr lvl="0"/>
            <a:r>
              <a:rPr lang="en-US" altLang="en-US" dirty="0">
                <a:solidFill>
                  <a:schemeClr val="accent2"/>
                </a:solidFill>
              </a:rPr>
              <a:t>Edge = </a:t>
            </a:r>
            <a:r>
              <a:rPr lang="en-US" altLang="en-US" b="1" dirty="0">
                <a:solidFill>
                  <a:schemeClr val="accent2"/>
                </a:solidFill>
              </a:rPr>
              <a:t>arcs = cung = cạnh</a:t>
            </a:r>
            <a:endParaRPr lang="en-US" altLang="en-US" dirty="0"/>
          </a:p>
        </p:txBody>
      </p:sp>
      <p:sp>
        <p:nvSpPr>
          <p:cNvPr id="39940" name="Slide Number Placeholder 3"/>
          <p:cNvSpPr txBox="1">
            <a:spLocks noGrp="1"/>
          </p:cNvSpPr>
          <p:nvPr/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en-US" altLang="en-US" dirty="0"/>
              <a:t>23</a:t>
            </a:fld>
            <a:endParaRPr lang="en-US" altLang="en-US"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41987" name="Notes Placeholder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lstStyle/>
          <a:p>
            <a:pPr lvl="0"/>
            <a:r>
              <a:rPr lang="en-US" altLang="en-US" dirty="0">
                <a:solidFill>
                  <a:schemeClr val="accent2"/>
                </a:solidFill>
              </a:rPr>
              <a:t>Graph = đồ thị</a:t>
            </a:r>
          </a:p>
          <a:p>
            <a:pPr lvl="0"/>
            <a:r>
              <a:rPr lang="en-US" altLang="en-US" dirty="0">
                <a:solidFill>
                  <a:schemeClr val="accent2"/>
                </a:solidFill>
              </a:rPr>
              <a:t>Vertex = đỉnh = node</a:t>
            </a:r>
          </a:p>
          <a:p>
            <a:pPr lvl="0"/>
            <a:r>
              <a:rPr lang="en-US" altLang="en-US" dirty="0">
                <a:solidFill>
                  <a:schemeClr val="accent2"/>
                </a:solidFill>
              </a:rPr>
              <a:t>Edge = </a:t>
            </a:r>
            <a:r>
              <a:rPr lang="en-US" altLang="en-US" b="1" dirty="0">
                <a:solidFill>
                  <a:schemeClr val="accent2"/>
                </a:solidFill>
              </a:rPr>
              <a:t>arcs = cung = cạnh</a:t>
            </a:r>
            <a:endParaRPr lang="en-US" altLang="en-US" dirty="0"/>
          </a:p>
        </p:txBody>
      </p:sp>
      <p:sp>
        <p:nvSpPr>
          <p:cNvPr id="41988" name="Slide Number Placeholder 3"/>
          <p:cNvSpPr txBox="1">
            <a:spLocks noGrp="1"/>
          </p:cNvSpPr>
          <p:nvPr/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en-US" altLang="en-US" dirty="0"/>
              <a:t>24</a:t>
            </a:fld>
            <a:endParaRPr lang="en-US" altLang="en-US"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41987" name="Notes Placeholder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lstStyle/>
          <a:p>
            <a:pPr lvl="0"/>
            <a:r>
              <a:rPr lang="en-US" altLang="en-US" dirty="0">
                <a:solidFill>
                  <a:schemeClr val="accent2"/>
                </a:solidFill>
              </a:rPr>
              <a:t>Graph = đồ thị</a:t>
            </a:r>
          </a:p>
          <a:p>
            <a:pPr lvl="0"/>
            <a:r>
              <a:rPr lang="en-US" altLang="en-US" dirty="0">
                <a:solidFill>
                  <a:schemeClr val="accent2"/>
                </a:solidFill>
              </a:rPr>
              <a:t>Vertex = đỉnh = node</a:t>
            </a:r>
          </a:p>
          <a:p>
            <a:pPr lvl="0"/>
            <a:r>
              <a:rPr lang="en-US" altLang="en-US" dirty="0">
                <a:solidFill>
                  <a:schemeClr val="accent2"/>
                </a:solidFill>
              </a:rPr>
              <a:t>Edge = </a:t>
            </a:r>
            <a:r>
              <a:rPr lang="en-US" altLang="en-US" b="1" dirty="0">
                <a:solidFill>
                  <a:schemeClr val="accent2"/>
                </a:solidFill>
              </a:rPr>
              <a:t>arcs = cung = cạnh</a:t>
            </a:r>
            <a:endParaRPr lang="en-US" altLang="en-US" dirty="0"/>
          </a:p>
        </p:txBody>
      </p:sp>
      <p:sp>
        <p:nvSpPr>
          <p:cNvPr id="41988" name="Slide Number Placeholder 3"/>
          <p:cNvSpPr txBox="1">
            <a:spLocks noGrp="1"/>
          </p:cNvSpPr>
          <p:nvPr/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en-US" altLang="en-US" dirty="0"/>
              <a:t>25</a:t>
            </a:fld>
            <a:endParaRPr lang="en-US" altLang="en-US"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45059" name="Notes Placeholder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lstStyle/>
          <a:p>
            <a:pPr lvl="0"/>
            <a:r>
              <a:rPr lang="en-US" altLang="en-US" dirty="0">
                <a:solidFill>
                  <a:schemeClr val="accent2"/>
                </a:solidFill>
              </a:rPr>
              <a:t>Graph = đồ thị</a:t>
            </a:r>
          </a:p>
          <a:p>
            <a:pPr lvl="0"/>
            <a:r>
              <a:rPr lang="en-US" altLang="en-US" dirty="0">
                <a:solidFill>
                  <a:schemeClr val="accent2"/>
                </a:solidFill>
              </a:rPr>
              <a:t>Vertex = đỉnh = node</a:t>
            </a:r>
          </a:p>
          <a:p>
            <a:pPr lvl="0"/>
            <a:r>
              <a:rPr lang="en-US" altLang="en-US" dirty="0">
                <a:solidFill>
                  <a:schemeClr val="accent2"/>
                </a:solidFill>
              </a:rPr>
              <a:t>Edge = </a:t>
            </a:r>
            <a:r>
              <a:rPr lang="en-US" altLang="en-US" b="1" dirty="0">
                <a:solidFill>
                  <a:schemeClr val="accent2"/>
                </a:solidFill>
              </a:rPr>
              <a:t>arcs = cung = cạnh</a:t>
            </a:r>
            <a:endParaRPr lang="en-US" altLang="en-US" dirty="0"/>
          </a:p>
        </p:txBody>
      </p:sp>
      <p:sp>
        <p:nvSpPr>
          <p:cNvPr id="45060" name="Slide Number Placeholder 3"/>
          <p:cNvSpPr txBox="1">
            <a:spLocks noGrp="1"/>
          </p:cNvSpPr>
          <p:nvPr/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en-US" altLang="en-US" dirty="0"/>
              <a:t>28</a:t>
            </a:fld>
            <a:endParaRPr lang="en-US" altLang="en-US"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47107" name="Notes Placeholder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lstStyle/>
          <a:p>
            <a:pPr lvl="0"/>
            <a:r>
              <a:rPr lang="en-US" altLang="en-US" dirty="0"/>
              <a:t>Cycle = chu trình</a:t>
            </a:r>
          </a:p>
        </p:txBody>
      </p:sp>
      <p:sp>
        <p:nvSpPr>
          <p:cNvPr id="47108" name="Slide Number Placeholder 3"/>
          <p:cNvSpPr txBox="1">
            <a:spLocks noGrp="1"/>
          </p:cNvSpPr>
          <p:nvPr/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en-US" altLang="en-US" dirty="0"/>
              <a:t>29</a:t>
            </a:fld>
            <a:endParaRPr lang="en-US" altLang="en-US"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49155" name="Notes Placeholder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lstStyle/>
          <a:p>
            <a:pPr lvl="0"/>
            <a:r>
              <a:rPr lang="en-US" altLang="en-US" dirty="0"/>
              <a:t>Cycle = chu trình</a:t>
            </a:r>
          </a:p>
        </p:txBody>
      </p:sp>
      <p:sp>
        <p:nvSpPr>
          <p:cNvPr id="49156" name="Slide Number Placeholder 3"/>
          <p:cNvSpPr txBox="1">
            <a:spLocks noGrp="1"/>
          </p:cNvSpPr>
          <p:nvPr/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en-US" altLang="en-US" dirty="0"/>
              <a:t>30</a:t>
            </a:fld>
            <a:endParaRPr lang="en-US" altLang="en-US" dirty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51203" name="Notes Placeholder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lstStyle/>
          <a:p>
            <a:pPr lvl="0"/>
            <a:r>
              <a:rPr lang="en-US" altLang="en-US" dirty="0"/>
              <a:t>Let them discuss how to implement, try some lines</a:t>
            </a:r>
          </a:p>
        </p:txBody>
      </p:sp>
      <p:sp>
        <p:nvSpPr>
          <p:cNvPr id="51204" name="Slide Number Placeholder 3"/>
          <p:cNvSpPr txBox="1">
            <a:spLocks noGrp="1"/>
          </p:cNvSpPr>
          <p:nvPr/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en-US" altLang="en-US" dirty="0"/>
              <a:t>31</a:t>
            </a:fld>
            <a:endParaRPr lang="en-US" altLang="en-US" dirty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53251" name="Notes Placeholder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lstStyle/>
          <a:p>
            <a:pPr lvl="0"/>
            <a:r>
              <a:rPr lang="en-US" altLang="en-US" dirty="0"/>
              <a:t>Build on papers</a:t>
            </a:r>
          </a:p>
          <a:p>
            <a:pPr lvl="0"/>
            <a:endParaRPr lang="en-US" altLang="en-US" dirty="0"/>
          </a:p>
          <a:p>
            <a:pPr lvl="0"/>
            <a:r>
              <a:rPr lang="en-US" altLang="en-US" dirty="0"/>
              <a:t>More: incident matrix = ma tran lien thuoc</a:t>
            </a:r>
          </a:p>
        </p:txBody>
      </p:sp>
      <p:sp>
        <p:nvSpPr>
          <p:cNvPr id="53252" name="Slide Number Placeholder 3"/>
          <p:cNvSpPr txBox="1">
            <a:spLocks noGrp="1"/>
          </p:cNvSpPr>
          <p:nvPr/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en-US" altLang="en-US" dirty="0"/>
              <a:t>32</a:t>
            </a:fld>
            <a:endParaRPr lang="en-US" altLang="en-US" dirty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55299" name="Notes Placeholder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lstStyle/>
          <a:p>
            <a:pPr lvl="0"/>
            <a:r>
              <a:rPr lang="en-US" altLang="en-US" dirty="0"/>
              <a:t>Build on papers</a:t>
            </a:r>
          </a:p>
          <a:p>
            <a:pPr lvl="0"/>
            <a:endParaRPr lang="en-US" altLang="en-US" dirty="0"/>
          </a:p>
          <a:p>
            <a:pPr lvl="0"/>
            <a:r>
              <a:rPr lang="en-US" altLang="en-US" dirty="0"/>
              <a:t>More: incident matrix = ma tran lien thuoc</a:t>
            </a:r>
          </a:p>
        </p:txBody>
      </p:sp>
      <p:sp>
        <p:nvSpPr>
          <p:cNvPr id="55300" name="Slide Number Placeholder 3"/>
          <p:cNvSpPr txBox="1">
            <a:spLocks noGrp="1"/>
          </p:cNvSpPr>
          <p:nvPr/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en-US" altLang="en-US" dirty="0"/>
              <a:t>33</a:t>
            </a:fld>
            <a:endParaRPr lang="en-US" alt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9219" name="Notes Placeholder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lstStyle/>
          <a:p>
            <a:pPr lvl="0"/>
            <a:r>
              <a:rPr lang="en-US" altLang="en-US" dirty="0">
                <a:solidFill>
                  <a:schemeClr val="accent2"/>
                </a:solidFill>
              </a:rPr>
              <a:t>Graph = đồ thị</a:t>
            </a:r>
          </a:p>
          <a:p>
            <a:pPr lvl="0"/>
            <a:r>
              <a:rPr lang="en-US" altLang="en-US" dirty="0">
                <a:solidFill>
                  <a:schemeClr val="accent2"/>
                </a:solidFill>
              </a:rPr>
              <a:t>Vertex = đỉnh = node</a:t>
            </a:r>
          </a:p>
          <a:p>
            <a:pPr lvl="0"/>
            <a:r>
              <a:rPr lang="en-US" altLang="en-US" dirty="0">
                <a:solidFill>
                  <a:schemeClr val="accent2"/>
                </a:solidFill>
              </a:rPr>
              <a:t>Edge = </a:t>
            </a:r>
            <a:r>
              <a:rPr lang="en-US" altLang="en-US" b="1" dirty="0">
                <a:solidFill>
                  <a:schemeClr val="accent2"/>
                </a:solidFill>
              </a:rPr>
              <a:t>arcs = cung = cạnh</a:t>
            </a:r>
            <a:endParaRPr lang="en-US" altLang="en-US" dirty="0"/>
          </a:p>
        </p:txBody>
      </p:sp>
      <p:sp>
        <p:nvSpPr>
          <p:cNvPr id="9220" name="Slide Number Placeholder 3"/>
          <p:cNvSpPr txBox="1">
            <a:spLocks noGrp="1"/>
          </p:cNvSpPr>
          <p:nvPr/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en-US" altLang="en-US" dirty="0"/>
              <a:t>4</a:t>
            </a:fld>
            <a:endParaRPr lang="en-US" altLang="en-US"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57347" name="Notes Placeholder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lstStyle/>
          <a:p>
            <a:pPr lvl="0"/>
            <a:r>
              <a:rPr lang="en-US" altLang="en-US" dirty="0"/>
              <a:t>Build on papers</a:t>
            </a:r>
          </a:p>
          <a:p>
            <a:pPr lvl="0"/>
            <a:endParaRPr lang="en-US" altLang="en-US" dirty="0"/>
          </a:p>
          <a:p>
            <a:pPr lvl="0"/>
            <a:r>
              <a:rPr lang="en-US" altLang="en-US" dirty="0"/>
              <a:t>More: incident matrix = ma tran lien thuoc</a:t>
            </a:r>
          </a:p>
        </p:txBody>
      </p:sp>
      <p:sp>
        <p:nvSpPr>
          <p:cNvPr id="57348" name="Slide Number Placeholder 3"/>
          <p:cNvSpPr txBox="1">
            <a:spLocks noGrp="1"/>
          </p:cNvSpPr>
          <p:nvPr/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en-US" altLang="en-US" dirty="0"/>
              <a:t>34</a:t>
            </a:fld>
            <a:endParaRPr lang="en-US" altLang="en-US" dirty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67587" name="Notes Placeholder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lstStyle/>
          <a:p>
            <a:pPr lvl="0"/>
            <a:endParaRPr lang="en-US" altLang="en-US" dirty="0"/>
          </a:p>
        </p:txBody>
      </p:sp>
      <p:sp>
        <p:nvSpPr>
          <p:cNvPr id="67588" name="Slide Number Placeholder 3"/>
          <p:cNvSpPr txBox="1">
            <a:spLocks noGrp="1"/>
          </p:cNvSpPr>
          <p:nvPr/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en-US" altLang="en-US" dirty="0"/>
              <a:t>43</a:t>
            </a:fld>
            <a:endParaRPr lang="en-US" altLang="en-US" dirty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69635" name="Notes Placeholder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lstStyle/>
          <a:p>
            <a:pPr lvl="0"/>
            <a:endParaRPr lang="en-US" altLang="en-US" dirty="0"/>
          </a:p>
        </p:txBody>
      </p:sp>
      <p:sp>
        <p:nvSpPr>
          <p:cNvPr id="69636" name="Slide Number Placeholder 3"/>
          <p:cNvSpPr txBox="1">
            <a:spLocks noGrp="1"/>
          </p:cNvSpPr>
          <p:nvPr/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en-US" altLang="en-US" dirty="0"/>
              <a:t>44</a:t>
            </a:fld>
            <a:endParaRPr lang="en-US" altLang="en-US" dirty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71683" name="Notes Placeholder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lstStyle/>
          <a:p>
            <a:pPr lvl="0"/>
            <a:r>
              <a:rPr lang="en-US" altLang="en-US" dirty="0"/>
              <a:t>Image source: http://en.wikipedia.org/wiki/File:Dijksta_Anim.gif</a:t>
            </a:r>
          </a:p>
        </p:txBody>
      </p:sp>
      <p:sp>
        <p:nvSpPr>
          <p:cNvPr id="71684" name="Slide Number Placeholder 3"/>
          <p:cNvSpPr txBox="1">
            <a:spLocks noGrp="1"/>
          </p:cNvSpPr>
          <p:nvPr/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en-US" altLang="en-US" dirty="0"/>
              <a:t>45</a:t>
            </a:fld>
            <a:endParaRPr lang="en-US" altLang="en-US" dirty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73731" name="Notes Placeholder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lstStyle/>
          <a:p>
            <a:pPr lvl="0"/>
            <a:r>
              <a:rPr lang="en-US" altLang="en-US" dirty="0"/>
              <a:t>Image source: http://en.wikipedia.org/wiki/File:Dijksta_Anim.gif</a:t>
            </a:r>
          </a:p>
        </p:txBody>
      </p:sp>
      <p:sp>
        <p:nvSpPr>
          <p:cNvPr id="73732" name="Slide Number Placeholder 3"/>
          <p:cNvSpPr txBox="1">
            <a:spLocks noGrp="1"/>
          </p:cNvSpPr>
          <p:nvPr/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en-US" altLang="en-US" dirty="0"/>
              <a:t>46</a:t>
            </a:fld>
            <a:endParaRPr lang="en-US" altLang="en-US" dirty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75779" name="Notes Placeholder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lstStyle/>
          <a:p>
            <a:pPr lvl="0"/>
            <a:r>
              <a:rPr lang="en-US" altLang="en-US" dirty="0"/>
              <a:t>Image source: http://en.wikipedia.org/wiki/File:Dijksta_Anim.gif</a:t>
            </a:r>
          </a:p>
        </p:txBody>
      </p:sp>
      <p:sp>
        <p:nvSpPr>
          <p:cNvPr id="75780" name="Slide Number Placeholder 3"/>
          <p:cNvSpPr txBox="1">
            <a:spLocks noGrp="1"/>
          </p:cNvSpPr>
          <p:nvPr/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en-US" altLang="en-US" dirty="0"/>
              <a:t>47</a:t>
            </a:fld>
            <a:endParaRPr lang="en-US" altLang="en-US" dirty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78851" name="Notes Placeholder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lstStyle/>
          <a:p>
            <a:pPr lvl="0"/>
            <a:r>
              <a:rPr lang="en-US" altLang="en-US" dirty="0"/>
              <a:t>Image source: http://en.wikipedia.org/wiki/File:Dijksta_Anim.gif</a:t>
            </a:r>
          </a:p>
        </p:txBody>
      </p:sp>
      <p:sp>
        <p:nvSpPr>
          <p:cNvPr id="78852" name="Slide Number Placeholder 3"/>
          <p:cNvSpPr txBox="1">
            <a:spLocks noGrp="1"/>
          </p:cNvSpPr>
          <p:nvPr/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en-US" altLang="en-US" dirty="0"/>
              <a:t>49</a:t>
            </a:fld>
            <a:endParaRPr lang="en-US" altLang="en-US" dirty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86019" name="Notes Placeholder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lstStyle/>
          <a:p>
            <a:pPr lvl="0"/>
            <a:r>
              <a:rPr lang="en-US" altLang="en-US" dirty="0"/>
              <a:t>This algorithm uses label-correcting method</a:t>
            </a:r>
          </a:p>
        </p:txBody>
      </p:sp>
      <p:sp>
        <p:nvSpPr>
          <p:cNvPr id="86020" name="Slide Number Placeholder 3"/>
          <p:cNvSpPr txBox="1">
            <a:spLocks noGrp="1"/>
          </p:cNvSpPr>
          <p:nvPr/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en-US" altLang="en-US" dirty="0"/>
              <a:t>51</a:t>
            </a:fld>
            <a:endParaRPr lang="en-US" altLang="en-US" dirty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88067" name="Notes Placeholder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lstStyle/>
          <a:p>
            <a:pPr lvl="0"/>
            <a:r>
              <a:rPr lang="en-US" altLang="en-US" dirty="0"/>
              <a:t>https://www.geeksforgeeks.org/floyd-warshall-algorithm-dp-16/</a:t>
            </a:r>
          </a:p>
        </p:txBody>
      </p:sp>
      <p:sp>
        <p:nvSpPr>
          <p:cNvPr id="88068" name="Slide Number Placeholder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en-US" altLang="en-US" sz="1200" b="0" dirty="0"/>
              <a:t>52</a:t>
            </a:fld>
            <a:endParaRPr lang="en-US" altLang="en-US" sz="1200" b="0" dirty="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91139" name="Notes Placeholder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lstStyle/>
          <a:p>
            <a:pPr lvl="0"/>
            <a:endParaRPr lang="en-US" altLang="en-US" dirty="0"/>
          </a:p>
        </p:txBody>
      </p:sp>
      <p:sp>
        <p:nvSpPr>
          <p:cNvPr id="91140" name="Slide Number Placeholder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en-US" altLang="en-US" sz="1200" b="0" dirty="0"/>
              <a:t>54</a:t>
            </a:fld>
            <a:endParaRPr lang="en-US" altLang="en-US" sz="1200" b="0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11267" name="Notes Placeholder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lstStyle/>
          <a:p>
            <a:pPr lvl="0"/>
            <a:r>
              <a:rPr lang="en-US" altLang="en-US" dirty="0"/>
              <a:t>Image source: </a:t>
            </a:r>
          </a:p>
          <a:p>
            <a:pPr lvl="0"/>
            <a:r>
              <a:rPr lang="en-US" altLang="en-US" dirty="0"/>
              <a:t>Computer network:http://www.microsoft.com/mspress/books/sampchap/4800/0735611874-01.gif</a:t>
            </a:r>
          </a:p>
          <a:p>
            <a:pPr lvl="0"/>
            <a:r>
              <a:rPr lang="en-US" altLang="en-US" dirty="0"/>
              <a:t>Air Flight map: http://www.vietnamairlines.com.vn</a:t>
            </a:r>
          </a:p>
        </p:txBody>
      </p:sp>
      <p:sp>
        <p:nvSpPr>
          <p:cNvPr id="11268" name="Slide Number Placeholder 3"/>
          <p:cNvSpPr txBox="1">
            <a:spLocks noGrp="1"/>
          </p:cNvSpPr>
          <p:nvPr/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en-US" altLang="en-US" dirty="0"/>
              <a:t>5</a:t>
            </a:fld>
            <a:endParaRPr lang="en-US" altLang="en-US" dirty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52525" y="692150"/>
            <a:ext cx="4554538" cy="3416300"/>
          </a:xfrm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103427" name="Rectangle 3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9200" cy="4114800"/>
          </a:xfrm>
          <a:noFill/>
          <a:ln>
            <a:noFill/>
          </a:ln>
        </p:spPr>
        <p:txBody>
          <a:bodyPr wrap="square" lIns="91440" tIns="45720" rIns="91440" bIns="45720" anchor="t" anchorCtr="0"/>
          <a:lstStyle/>
          <a:p>
            <a:pPr lvl="0"/>
            <a:endParaRPr lang="en-US" altLang="en-US" dirty="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2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52525" y="692150"/>
            <a:ext cx="4554538" cy="3416300"/>
          </a:xfrm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105475" name="Rectangle 3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9200" cy="4114800"/>
          </a:xfrm>
          <a:noFill/>
          <a:ln>
            <a:noFill/>
          </a:ln>
        </p:spPr>
        <p:txBody>
          <a:bodyPr wrap="square" lIns="91440" tIns="45720" rIns="91440" bIns="45720" anchor="t" anchorCtr="0"/>
          <a:lstStyle/>
          <a:p>
            <a:pPr lvl="0"/>
            <a:endParaRPr lang="en-US" altLang="en-US" dirty="0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13315" name="Notes Placeholder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lstStyle/>
          <a:p>
            <a:pPr lvl="0"/>
            <a:r>
              <a:rPr lang="en-US" altLang="en-US" dirty="0">
                <a:solidFill>
                  <a:schemeClr val="accent2"/>
                </a:solidFill>
              </a:rPr>
              <a:t>Graph = đồ thị</a:t>
            </a:r>
          </a:p>
          <a:p>
            <a:pPr lvl="0"/>
            <a:r>
              <a:rPr lang="en-US" altLang="en-US" dirty="0">
                <a:solidFill>
                  <a:schemeClr val="accent2"/>
                </a:solidFill>
              </a:rPr>
              <a:t>Vertex = đỉnh = node</a:t>
            </a:r>
          </a:p>
          <a:p>
            <a:pPr lvl="0"/>
            <a:r>
              <a:rPr lang="en-US" altLang="en-US" dirty="0">
                <a:solidFill>
                  <a:schemeClr val="accent2"/>
                </a:solidFill>
              </a:rPr>
              <a:t>Edge = </a:t>
            </a:r>
            <a:r>
              <a:rPr lang="en-US" altLang="en-US" b="1" dirty="0">
                <a:solidFill>
                  <a:schemeClr val="accent2"/>
                </a:solidFill>
              </a:rPr>
              <a:t>arcs = cung = cạnh</a:t>
            </a:r>
            <a:endParaRPr lang="en-US" altLang="en-US" dirty="0"/>
          </a:p>
        </p:txBody>
      </p:sp>
      <p:sp>
        <p:nvSpPr>
          <p:cNvPr id="13316" name="Slide Number Placeholder 3"/>
          <p:cNvSpPr txBox="1">
            <a:spLocks noGrp="1"/>
          </p:cNvSpPr>
          <p:nvPr/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en-US" altLang="en-US" dirty="0"/>
              <a:t>6</a:t>
            </a:fld>
            <a:endParaRPr lang="en-US" alt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15363" name="Notes Placeholder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lstStyle/>
          <a:p>
            <a:pPr lvl="0"/>
            <a:r>
              <a:rPr lang="en-US" altLang="en-US" dirty="0">
                <a:solidFill>
                  <a:schemeClr val="accent2"/>
                </a:solidFill>
              </a:rPr>
              <a:t>Graph = đồ thị</a:t>
            </a:r>
          </a:p>
          <a:p>
            <a:pPr lvl="0"/>
            <a:r>
              <a:rPr lang="en-US" altLang="en-US" dirty="0">
                <a:solidFill>
                  <a:schemeClr val="accent2"/>
                </a:solidFill>
              </a:rPr>
              <a:t>Vertex = đỉnh = node</a:t>
            </a:r>
          </a:p>
          <a:p>
            <a:pPr lvl="0"/>
            <a:r>
              <a:rPr lang="en-US" altLang="en-US" dirty="0">
                <a:solidFill>
                  <a:schemeClr val="accent2"/>
                </a:solidFill>
              </a:rPr>
              <a:t>Edge = </a:t>
            </a:r>
            <a:r>
              <a:rPr lang="en-US" altLang="en-US" b="1" dirty="0">
                <a:solidFill>
                  <a:schemeClr val="accent2"/>
                </a:solidFill>
              </a:rPr>
              <a:t>arcs = cung = cạnh</a:t>
            </a:r>
            <a:endParaRPr lang="en-US" altLang="en-US" dirty="0"/>
          </a:p>
        </p:txBody>
      </p:sp>
      <p:sp>
        <p:nvSpPr>
          <p:cNvPr id="15364" name="Slide Number Placeholder 3"/>
          <p:cNvSpPr txBox="1">
            <a:spLocks noGrp="1"/>
          </p:cNvSpPr>
          <p:nvPr/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en-US" altLang="en-US" dirty="0"/>
              <a:t>7</a:t>
            </a:fld>
            <a:endParaRPr lang="en-US" alt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17411" name="Notes Placeholder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lstStyle/>
          <a:p>
            <a:pPr lvl="0"/>
            <a:r>
              <a:rPr lang="en-US" altLang="en-US" dirty="0">
                <a:solidFill>
                  <a:schemeClr val="accent2"/>
                </a:solidFill>
              </a:rPr>
              <a:t>Graph = đồ thị</a:t>
            </a:r>
          </a:p>
          <a:p>
            <a:pPr lvl="0"/>
            <a:r>
              <a:rPr lang="en-US" altLang="en-US" dirty="0">
                <a:solidFill>
                  <a:schemeClr val="accent2"/>
                </a:solidFill>
              </a:rPr>
              <a:t>Vertex = đỉnh = node</a:t>
            </a:r>
          </a:p>
          <a:p>
            <a:pPr lvl="0"/>
            <a:r>
              <a:rPr lang="en-US" altLang="en-US" dirty="0">
                <a:solidFill>
                  <a:schemeClr val="accent2"/>
                </a:solidFill>
              </a:rPr>
              <a:t>Edge = </a:t>
            </a:r>
            <a:r>
              <a:rPr lang="en-US" altLang="en-US" b="1" dirty="0">
                <a:solidFill>
                  <a:schemeClr val="accent2"/>
                </a:solidFill>
              </a:rPr>
              <a:t>arcs = cung = cạnh</a:t>
            </a:r>
            <a:endParaRPr lang="en-US" altLang="en-US" dirty="0"/>
          </a:p>
        </p:txBody>
      </p:sp>
      <p:sp>
        <p:nvSpPr>
          <p:cNvPr id="17412" name="Slide Number Placeholder 3"/>
          <p:cNvSpPr txBox="1">
            <a:spLocks noGrp="1"/>
          </p:cNvSpPr>
          <p:nvPr/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en-US" altLang="en-US" dirty="0"/>
              <a:t>8</a:t>
            </a:fld>
            <a:endParaRPr lang="en-US" alt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19459" name="Notes Placeholder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lstStyle/>
          <a:p>
            <a:pPr lvl="0"/>
            <a:r>
              <a:rPr lang="en-US" altLang="en-US" dirty="0">
                <a:solidFill>
                  <a:schemeClr val="accent2"/>
                </a:solidFill>
              </a:rPr>
              <a:t>Graph = đồ thị</a:t>
            </a:r>
          </a:p>
          <a:p>
            <a:pPr lvl="0"/>
            <a:r>
              <a:rPr lang="en-US" altLang="en-US" dirty="0">
                <a:solidFill>
                  <a:schemeClr val="accent2"/>
                </a:solidFill>
              </a:rPr>
              <a:t>Vertex = đỉnh = node</a:t>
            </a:r>
          </a:p>
          <a:p>
            <a:pPr lvl="0"/>
            <a:r>
              <a:rPr lang="en-US" altLang="en-US" dirty="0">
                <a:solidFill>
                  <a:schemeClr val="accent2"/>
                </a:solidFill>
              </a:rPr>
              <a:t>Edge = </a:t>
            </a:r>
            <a:r>
              <a:rPr lang="en-US" altLang="en-US" b="1" dirty="0">
                <a:solidFill>
                  <a:schemeClr val="accent2"/>
                </a:solidFill>
              </a:rPr>
              <a:t>arcs = cung = cạnh</a:t>
            </a:r>
            <a:endParaRPr lang="en-US" altLang="en-US" dirty="0"/>
          </a:p>
        </p:txBody>
      </p:sp>
      <p:sp>
        <p:nvSpPr>
          <p:cNvPr id="19460" name="Slide Number Placeholder 3"/>
          <p:cNvSpPr txBox="1">
            <a:spLocks noGrp="1"/>
          </p:cNvSpPr>
          <p:nvPr/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en-US" altLang="en-US" dirty="0"/>
              <a:t>9</a:t>
            </a:fld>
            <a:endParaRPr lang="en-US" alt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21507" name="Notes Placeholder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lstStyle/>
          <a:p>
            <a:pPr lvl="0"/>
            <a:r>
              <a:rPr lang="en-US" altLang="en-US" dirty="0">
                <a:solidFill>
                  <a:schemeClr val="accent2"/>
                </a:solidFill>
              </a:rPr>
              <a:t>Graph = đồ thị</a:t>
            </a:r>
          </a:p>
          <a:p>
            <a:pPr lvl="0"/>
            <a:r>
              <a:rPr lang="en-US" altLang="en-US" dirty="0">
                <a:solidFill>
                  <a:schemeClr val="accent2"/>
                </a:solidFill>
              </a:rPr>
              <a:t>Vertex = đỉnh = node</a:t>
            </a:r>
          </a:p>
          <a:p>
            <a:pPr lvl="0"/>
            <a:r>
              <a:rPr lang="en-US" altLang="en-US" dirty="0">
                <a:solidFill>
                  <a:schemeClr val="accent2"/>
                </a:solidFill>
              </a:rPr>
              <a:t>Edge = </a:t>
            </a:r>
            <a:r>
              <a:rPr lang="en-US" altLang="en-US" b="1" dirty="0">
                <a:solidFill>
                  <a:schemeClr val="accent2"/>
                </a:solidFill>
              </a:rPr>
              <a:t>arcs = cung = cạnh</a:t>
            </a:r>
            <a:endParaRPr lang="en-US" altLang="en-US" dirty="0"/>
          </a:p>
        </p:txBody>
      </p:sp>
      <p:sp>
        <p:nvSpPr>
          <p:cNvPr id="21508" name="Slide Number Placeholder 3"/>
          <p:cNvSpPr txBox="1">
            <a:spLocks noGrp="1"/>
          </p:cNvSpPr>
          <p:nvPr/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en-US" altLang="en-US" dirty="0"/>
              <a:t>10</a:t>
            </a:fld>
            <a:endParaRPr lang="en-US" alt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noProof="1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1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E436A75D-DB0B-4958-B197-8FE3FB27753F}" type="datetime1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2/12/2025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Data Structures and Algorithms in Java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en-US" altLang="en-US" dirty="0">
                <a:latin typeface="Arial" panose="020B0604020202020204" pitchFamily="34" charset="0"/>
              </a:rPr>
              <a:t>‹#›</a:t>
            </a:fld>
            <a:r>
              <a:rPr lang="en-US" altLang="en-US" sz="1200" b="0" dirty="0">
                <a:solidFill>
                  <a:srgbClr val="898989"/>
                </a:solidFill>
                <a:latin typeface="Arial" panose="020B0604020202020204" pitchFamily="34" charset="0"/>
              </a:rPr>
              <a:t>/36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noProof="1"/>
              <a:t>Click to edit Master text styles</a:t>
            </a:r>
          </a:p>
          <a:p>
            <a:pPr lvl="1"/>
            <a:r>
              <a:rPr lang="en-US" noProof="1"/>
              <a:t>Second level</a:t>
            </a:r>
          </a:p>
          <a:p>
            <a:pPr lvl="2"/>
            <a:r>
              <a:rPr lang="en-US" noProof="1"/>
              <a:t>Third level</a:t>
            </a:r>
          </a:p>
          <a:p>
            <a:pPr lvl="3"/>
            <a:r>
              <a:rPr lang="en-US" noProof="1"/>
              <a:t>Fourth level</a:t>
            </a:r>
          </a:p>
          <a:p>
            <a:pPr lvl="4"/>
            <a:r>
              <a:rPr lang="en-US" noProof="1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E436A75D-DB0B-4958-B197-8FE3FB27753F}" type="datetime1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2/12/2025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Data Structures and Algorithms in Java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en-US" altLang="en-US" dirty="0">
                <a:latin typeface="Arial" panose="020B0604020202020204" pitchFamily="34" charset="0"/>
              </a:rPr>
              <a:t>‹#›</a:t>
            </a:fld>
            <a:r>
              <a:rPr lang="en-US" altLang="en-US" sz="1200" b="0" dirty="0">
                <a:solidFill>
                  <a:srgbClr val="898989"/>
                </a:solidFill>
                <a:latin typeface="Arial" panose="020B0604020202020204" pitchFamily="34" charset="0"/>
              </a:rPr>
              <a:t>/36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noProof="1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noProof="1"/>
              <a:t>Click to edit Master text styles</a:t>
            </a:r>
          </a:p>
          <a:p>
            <a:pPr lvl="1"/>
            <a:r>
              <a:rPr lang="en-US" noProof="1"/>
              <a:t>Second level</a:t>
            </a:r>
          </a:p>
          <a:p>
            <a:pPr lvl="2"/>
            <a:r>
              <a:rPr lang="en-US" noProof="1"/>
              <a:t>Third level</a:t>
            </a:r>
          </a:p>
          <a:p>
            <a:pPr lvl="3"/>
            <a:r>
              <a:rPr lang="en-US" noProof="1"/>
              <a:t>Fourth level</a:t>
            </a:r>
          </a:p>
          <a:p>
            <a:pPr lvl="4"/>
            <a:r>
              <a:rPr lang="en-US" noProof="1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E436A75D-DB0B-4958-B197-8FE3FB27753F}" type="datetime1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2/12/2025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Data Structures and Algorithms in Java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en-US" altLang="en-US" dirty="0">
                <a:latin typeface="Arial" panose="020B0604020202020204" pitchFamily="34" charset="0"/>
              </a:rPr>
              <a:t>‹#›</a:t>
            </a:fld>
            <a:r>
              <a:rPr lang="en-US" altLang="en-US" sz="1200" b="0" dirty="0">
                <a:solidFill>
                  <a:srgbClr val="898989"/>
                </a:solidFill>
                <a:latin typeface="Arial" panose="020B0604020202020204" pitchFamily="34" charset="0"/>
              </a:rPr>
              <a:t>/36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noProof="1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chemeClr val="tx2">
                  <a:lumMod val="60000"/>
                  <a:lumOff val="40000"/>
                </a:schemeClr>
              </a:buClr>
              <a:buSzPct val="80000"/>
              <a:buFont typeface="Wingdings" panose="05000000000000000000" pitchFamily="2" charset="2"/>
              <a:buChar char="l"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noProof="1"/>
              <a:t>Click to edit Master text styles</a:t>
            </a:r>
          </a:p>
          <a:p>
            <a:pPr lvl="1"/>
            <a:r>
              <a:rPr lang="en-US" noProof="1"/>
              <a:t>Second level</a:t>
            </a:r>
          </a:p>
          <a:p>
            <a:pPr lvl="2"/>
            <a:r>
              <a:rPr lang="en-US" noProof="1"/>
              <a:t>Third level</a:t>
            </a:r>
          </a:p>
          <a:p>
            <a:pPr lvl="3"/>
            <a:r>
              <a:rPr lang="en-US" noProof="1"/>
              <a:t>Fourth level</a:t>
            </a:r>
          </a:p>
          <a:p>
            <a:pPr lvl="4"/>
            <a:r>
              <a:rPr lang="en-US" noProof="1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E436A75D-DB0B-4958-B197-8FE3FB27753F}" type="datetime1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2/12/2025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Data Structures and Algorithms in Java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en-US" altLang="en-US" dirty="0">
                <a:latin typeface="Arial" panose="020B0604020202020204" pitchFamily="34" charset="0"/>
              </a:rPr>
              <a:t>‹#›</a:t>
            </a:fld>
            <a:r>
              <a:rPr lang="en-US" altLang="en-US" sz="1200" b="0" dirty="0">
                <a:solidFill>
                  <a:srgbClr val="898989"/>
                </a:solidFill>
                <a:latin typeface="Arial" panose="020B0604020202020204" pitchFamily="34" charset="0"/>
              </a:rPr>
              <a:t>/36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noProof="1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1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E436A75D-DB0B-4958-B197-8FE3FB27753F}" type="datetime1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2/12/2025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Data Structures and Algorithms in Java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en-US" altLang="en-US" dirty="0">
                <a:latin typeface="Arial" panose="020B0604020202020204" pitchFamily="34" charset="0"/>
              </a:rPr>
              <a:t>‹#›</a:t>
            </a:fld>
            <a:r>
              <a:rPr lang="en-US" altLang="en-US" sz="1200" b="0" dirty="0">
                <a:solidFill>
                  <a:srgbClr val="898989"/>
                </a:solidFill>
                <a:latin typeface="Arial" panose="020B0604020202020204" pitchFamily="34" charset="0"/>
              </a:rPr>
              <a:t>/36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1"/>
              <a:t>Click to edit Master text styles</a:t>
            </a:r>
          </a:p>
          <a:p>
            <a:pPr lvl="1"/>
            <a:r>
              <a:rPr lang="en-US" noProof="1"/>
              <a:t>Second level</a:t>
            </a:r>
          </a:p>
          <a:p>
            <a:pPr lvl="2"/>
            <a:r>
              <a:rPr lang="en-US" noProof="1"/>
              <a:t>Third level</a:t>
            </a:r>
          </a:p>
          <a:p>
            <a:pPr lvl="3"/>
            <a:r>
              <a:rPr lang="en-US" noProof="1"/>
              <a:t>Fourth level</a:t>
            </a:r>
          </a:p>
          <a:p>
            <a:pPr lvl="4"/>
            <a:r>
              <a:rPr lang="en-US" noProof="1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1"/>
              <a:t>Click to edit Master text styles</a:t>
            </a:r>
          </a:p>
          <a:p>
            <a:pPr lvl="1"/>
            <a:r>
              <a:rPr lang="en-US" noProof="1"/>
              <a:t>Second level</a:t>
            </a:r>
          </a:p>
          <a:p>
            <a:pPr lvl="2"/>
            <a:r>
              <a:rPr lang="en-US" noProof="1"/>
              <a:t>Third level</a:t>
            </a:r>
          </a:p>
          <a:p>
            <a:pPr lvl="3"/>
            <a:r>
              <a:rPr lang="en-US" noProof="1"/>
              <a:t>Fourth level</a:t>
            </a:r>
          </a:p>
          <a:p>
            <a:pPr lvl="4"/>
            <a:r>
              <a:rPr lang="en-US" noProof="1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E436A75D-DB0B-4958-B197-8FE3FB27753F}" type="datetime1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2/12/2025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Data Structures and Algorithms in Java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en-US" altLang="en-US" dirty="0">
                <a:latin typeface="Arial" panose="020B0604020202020204" pitchFamily="34" charset="0"/>
              </a:rPr>
              <a:t>‹#›</a:t>
            </a:fld>
            <a:r>
              <a:rPr lang="en-US" altLang="en-US" sz="1200" b="0" dirty="0">
                <a:solidFill>
                  <a:srgbClr val="898989"/>
                </a:solidFill>
                <a:latin typeface="Arial" panose="020B0604020202020204" pitchFamily="34" charset="0"/>
              </a:rPr>
              <a:t>/36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1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1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noProof="1"/>
              <a:t>Click to edit Master text styles</a:t>
            </a:r>
          </a:p>
          <a:p>
            <a:pPr lvl="1"/>
            <a:r>
              <a:rPr lang="en-US" noProof="1"/>
              <a:t>Second level</a:t>
            </a:r>
          </a:p>
          <a:p>
            <a:pPr lvl="2"/>
            <a:r>
              <a:rPr lang="en-US" noProof="1"/>
              <a:t>Third level</a:t>
            </a:r>
          </a:p>
          <a:p>
            <a:pPr lvl="3"/>
            <a:r>
              <a:rPr lang="en-US" noProof="1"/>
              <a:t>Fourth level</a:t>
            </a:r>
          </a:p>
          <a:p>
            <a:pPr lvl="4"/>
            <a:r>
              <a:rPr lang="en-US" noProof="1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1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noProof="1"/>
              <a:t>Click to edit Master text styles</a:t>
            </a:r>
          </a:p>
          <a:p>
            <a:pPr lvl="1"/>
            <a:r>
              <a:rPr lang="en-US" noProof="1"/>
              <a:t>Second level</a:t>
            </a:r>
          </a:p>
          <a:p>
            <a:pPr lvl="2"/>
            <a:r>
              <a:rPr lang="en-US" noProof="1"/>
              <a:t>Third level</a:t>
            </a:r>
          </a:p>
          <a:p>
            <a:pPr lvl="3"/>
            <a:r>
              <a:rPr lang="en-US" noProof="1"/>
              <a:t>Fourth level</a:t>
            </a:r>
          </a:p>
          <a:p>
            <a:pPr lvl="4"/>
            <a:r>
              <a:rPr lang="en-US" noProof="1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E436A75D-DB0B-4958-B197-8FE3FB27753F}" type="datetime1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2/12/2025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Data Structures and Algorithms in Java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en-US" altLang="en-US" dirty="0">
                <a:latin typeface="Arial" panose="020B0604020202020204" pitchFamily="34" charset="0"/>
              </a:rPr>
              <a:t>‹#›</a:t>
            </a:fld>
            <a:r>
              <a:rPr lang="en-US" altLang="en-US" sz="1200" b="0" dirty="0">
                <a:solidFill>
                  <a:srgbClr val="898989"/>
                </a:solidFill>
                <a:latin typeface="Arial" panose="020B0604020202020204" pitchFamily="34" charset="0"/>
              </a:rPr>
              <a:t>/36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E436A75D-DB0B-4958-B197-8FE3FB27753F}" type="datetime1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2/12/2025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Data Structures and Algorithms in Java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en-US" altLang="en-US" dirty="0">
                <a:latin typeface="Arial" panose="020B0604020202020204" pitchFamily="34" charset="0"/>
              </a:rPr>
              <a:t>‹#›</a:t>
            </a:fld>
            <a:r>
              <a:rPr lang="en-US" altLang="en-US" sz="1200" b="0" dirty="0">
                <a:solidFill>
                  <a:srgbClr val="898989"/>
                </a:solidFill>
                <a:latin typeface="Arial" panose="020B0604020202020204" pitchFamily="34" charset="0"/>
              </a:rPr>
              <a:t>/36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E436A75D-DB0B-4958-B197-8FE3FB27753F}" type="datetime1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2/12/2025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Data Structures and Algorithms in Java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en-US" altLang="en-US" dirty="0">
                <a:latin typeface="Arial" panose="020B0604020202020204" pitchFamily="34" charset="0"/>
              </a:rPr>
              <a:t>‹#›</a:t>
            </a:fld>
            <a:r>
              <a:rPr lang="en-US" altLang="en-US" sz="1200" b="0" dirty="0">
                <a:solidFill>
                  <a:srgbClr val="898989"/>
                </a:solidFill>
                <a:latin typeface="Arial" panose="020B0604020202020204" pitchFamily="34" charset="0"/>
              </a:rPr>
              <a:t>/36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noProof="1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1"/>
              <a:t>Click to edit Master text styles</a:t>
            </a:r>
          </a:p>
          <a:p>
            <a:pPr lvl="1"/>
            <a:r>
              <a:rPr lang="en-US" noProof="1"/>
              <a:t>Second level</a:t>
            </a:r>
          </a:p>
          <a:p>
            <a:pPr lvl="2"/>
            <a:r>
              <a:rPr lang="en-US" noProof="1"/>
              <a:t>Third level</a:t>
            </a:r>
          </a:p>
          <a:p>
            <a:pPr lvl="3"/>
            <a:r>
              <a:rPr lang="en-US" noProof="1"/>
              <a:t>Fourth level</a:t>
            </a:r>
          </a:p>
          <a:p>
            <a:pPr lvl="4"/>
            <a:r>
              <a:rPr lang="en-US" noProof="1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noProof="1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E436A75D-DB0B-4958-B197-8FE3FB27753F}" type="datetime1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2/12/2025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Data Structures and Algorithms in Java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en-US" altLang="en-US" dirty="0">
                <a:latin typeface="Arial" panose="020B0604020202020204" pitchFamily="34" charset="0"/>
              </a:rPr>
              <a:t>‹#›</a:t>
            </a:fld>
            <a:r>
              <a:rPr lang="en-US" altLang="en-US" sz="1200" b="0" dirty="0">
                <a:solidFill>
                  <a:srgbClr val="898989"/>
                </a:solidFill>
                <a:latin typeface="Arial" panose="020B0604020202020204" pitchFamily="34" charset="0"/>
              </a:rPr>
              <a:t>/36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noProof="1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vert="horz" wrap="square" lIns="91440" tIns="45720" rIns="91440" bIns="45720" numCol="1" rtlCol="0" anchor="t" anchorCtr="0" compatLnSpc="1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noProof="1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E436A75D-DB0B-4958-B197-8FE3FB27753F}" type="datetime1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2/12/2025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Data Structures and Algorithms in Java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en-US" altLang="en-US" dirty="0">
                <a:latin typeface="Arial" panose="020B0604020202020204" pitchFamily="34" charset="0"/>
              </a:rPr>
              <a:t>‹#›</a:t>
            </a:fld>
            <a:r>
              <a:rPr lang="en-US" altLang="en-US" sz="1200" b="0" dirty="0">
                <a:solidFill>
                  <a:srgbClr val="898989"/>
                </a:solidFill>
                <a:latin typeface="Arial" panose="020B0604020202020204" pitchFamily="34" charset="0"/>
              </a:rPr>
              <a:t>/36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defRPr sz="1200" b="0">
                <a:solidFill>
                  <a:srgbClr val="898989"/>
                </a:solidFill>
                <a:latin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E436A75D-DB0B-4958-B197-8FE3FB27753F}" type="datetime1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2/12/2025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5600" y="6356350"/>
            <a:ext cx="3352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ctr" eaLnBrk="1" hangingPunct="1">
              <a:defRPr sz="1200" b="0">
                <a:solidFill>
                  <a:srgbClr val="898989"/>
                </a:solidFill>
                <a:latin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Data Structures and Algorithms in Java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r">
              <a:defRPr sz="1200" b="0">
                <a:solidFill>
                  <a:srgbClr val="898989"/>
                </a:solidFill>
              </a:defRPr>
            </a:lvl1pPr>
          </a:lstStyle>
          <a:p>
            <a:pPr lvl="0" eaLnBrk="1" hangingPunct="1">
              <a:buNone/>
            </a:pPr>
            <a:fld id="{9A0DB2DC-4C9A-4742-B13C-FB6460FD3503}" type="slidenum">
              <a:rPr lang="en-US" altLang="en-US" dirty="0">
                <a:latin typeface="Arial" panose="020B0604020202020204" pitchFamily="34" charset="0"/>
              </a:rPr>
              <a:t>‹#›</a:t>
            </a:fld>
            <a:r>
              <a:rPr lang="en-US" altLang="en-US" sz="1200" b="0" dirty="0">
                <a:solidFill>
                  <a:srgbClr val="898989"/>
                </a:solidFill>
                <a:latin typeface="Arial" panose="020B0604020202020204" pitchFamily="34" charset="0"/>
              </a:rPr>
              <a:t>/36</a:t>
            </a:r>
          </a:p>
        </p:txBody>
      </p:sp>
      <p:pic>
        <p:nvPicPr>
          <p:cNvPr id="1031" name="Picture 10" descr="logo0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0" y="0"/>
            <a:ext cx="1600200" cy="476250"/>
          </a:xfrm>
          <a:prstGeom prst="rect">
            <a:avLst/>
          </a:prstGeom>
          <a:noFill/>
          <a:ln w="9525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GI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6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jpe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2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3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5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2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Footer Placeholder 4"/>
          <p:cNvSpPr txBox="1">
            <a:spLocks noGrp="1"/>
          </p:cNvSpPr>
          <p:nvPr>
            <p:ph type="ftr" sz="quarter" idx="11"/>
          </p:nvPr>
        </p:nvSpPr>
        <p:spPr>
          <a:noFill/>
          <a:ln>
            <a:noFill/>
          </a:ln>
        </p:spPr>
        <p:txBody>
          <a:bodyPr anchor="ctr" anchorCtr="0"/>
          <a:lstStyle/>
          <a:p>
            <a:pPr marL="0" indent="0" algn="ctr" eaLnBrk="1" hangingPunct="1">
              <a:spcBef>
                <a:spcPct val="0"/>
              </a:spcBef>
              <a:buFontTx/>
              <a:buNone/>
            </a:pPr>
            <a:r>
              <a:rPr lang="en-US" altLang="en-US" sz="1200" dirty="0">
                <a:solidFill>
                  <a:srgbClr val="898989"/>
                </a:solidFill>
                <a:latin typeface="Arial" panose="020B0604020202020204" pitchFamily="34" charset="0"/>
              </a:rPr>
              <a:t>Data Structures and Algorithms in Java </a:t>
            </a:r>
          </a:p>
        </p:txBody>
      </p:sp>
      <p:sp>
        <p:nvSpPr>
          <p:cNvPr id="3075" name="Slide Number Placeholder 5"/>
          <p:cNvSpPr txBox="1">
            <a:spLocks noGrp="1"/>
          </p:cNvSpPr>
          <p:nvPr>
            <p:ph type="sldNum" sz="quarter" idx="12"/>
          </p:nvPr>
        </p:nvSpPr>
        <p:spPr>
          <a:noFill/>
          <a:ln>
            <a:noFill/>
          </a:ln>
        </p:spPr>
        <p:txBody>
          <a:bodyPr anchor="ctr" anchorCtr="0"/>
          <a:lstStyle/>
          <a:p>
            <a:pPr marL="0" indent="0" algn="r" eaLnBrk="1" hangingPunct="1">
              <a:spcBef>
                <a:spcPct val="0"/>
              </a:spcBef>
              <a:buFontTx/>
              <a:buNone/>
            </a:pPr>
            <a:fld id="{9A0DB2DC-4C9A-4742-B13C-FB6460FD3503}" type="slidenum">
              <a:rPr lang="en-US" altLang="en-US" sz="1200" dirty="0">
                <a:solidFill>
                  <a:srgbClr val="898989"/>
                </a:solidFill>
                <a:latin typeface="Arial" panose="020B0604020202020204" pitchFamily="34" charset="0"/>
              </a:rPr>
              <a:t>1</a:t>
            </a:fld>
            <a:r>
              <a:rPr lang="en-US" altLang="en-US" sz="1200" dirty="0">
                <a:solidFill>
                  <a:srgbClr val="898989"/>
                </a:solidFill>
                <a:latin typeface="Arial" panose="020B0604020202020204" pitchFamily="34" charset="0"/>
              </a:rPr>
              <a:t>/36</a:t>
            </a:r>
          </a:p>
        </p:txBody>
      </p:sp>
      <p:sp>
        <p:nvSpPr>
          <p:cNvPr id="3076" name="Title 1"/>
          <p:cNvSpPr>
            <a:spLocks noGrp="1"/>
          </p:cNvSpPr>
          <p:nvPr>
            <p:ph type="ctrTitle"/>
          </p:nvPr>
        </p:nvSpPr>
        <p:spPr>
          <a:xfrm>
            <a:off x="533400" y="2590800"/>
            <a:ext cx="7620000" cy="762000"/>
          </a:xfrm>
        </p:spPr>
        <p:txBody>
          <a:bodyPr vert="horz" wrap="square" lIns="91440" tIns="45720" rIns="91440" bIns="45720" anchor="ctr" anchorCtr="0">
            <a:spAutoFit/>
          </a:bodyPr>
          <a:lstStyle>
            <a:lvl1pPr lvl="0">
              <a:buClrTx/>
              <a:buSzTx/>
              <a:buFontTx/>
              <a:defRPr/>
            </a:lvl1pPr>
          </a:lstStyle>
          <a:p>
            <a:pPr lvl="0" eaLnBrk="1" hangingPunct="1"/>
            <a:r>
              <a:rPr lang="en-US" altLang="en-US" b="1" dirty="0">
                <a:solidFill>
                  <a:schemeClr val="tx2"/>
                </a:solidFill>
                <a:latin typeface="Arial" panose="020B0604020202020204" pitchFamily="34" charset="0"/>
              </a:rPr>
              <a:t> 5. Graphs</a:t>
            </a:r>
            <a:endParaRPr lang="en-US" altLang="en-US" b="1" dirty="0">
              <a:solidFill>
                <a:schemeClr val="tx2"/>
              </a:solidFill>
            </a:endParaRPr>
          </a:p>
        </p:txBody>
      </p:sp>
      <p:sp>
        <p:nvSpPr>
          <p:cNvPr id="3077" name="Text Box 3"/>
          <p:cNvSpPr txBox="1"/>
          <p:nvPr/>
        </p:nvSpPr>
        <p:spPr>
          <a:xfrm>
            <a:off x="2819400" y="3429000"/>
            <a:ext cx="3352800" cy="6413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50000"/>
              </a:spcBef>
              <a:buFontTx/>
              <a:buNone/>
            </a:pPr>
            <a:r>
              <a:rPr lang="en-US" altLang="en-US" sz="3600" b="1" dirty="0">
                <a:solidFill>
                  <a:schemeClr val="hlink"/>
                </a:solidFill>
                <a:latin typeface="Arial" panose="020B0604020202020204" pitchFamily="34" charset="0"/>
              </a:rPr>
              <a:t>Part 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Footer Placeholder 4"/>
          <p:cNvSpPr txBox="1">
            <a:spLocks noGrp="1"/>
          </p:cNvSpPr>
          <p:nvPr/>
        </p:nvSpPr>
        <p:spPr>
          <a:xfrm>
            <a:off x="2895600" y="6356350"/>
            <a:ext cx="3352800" cy="36512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FontTx/>
              <a:buNone/>
            </a:pPr>
            <a:r>
              <a:rPr lang="en-US" altLang="en-US" sz="1200" dirty="0">
                <a:solidFill>
                  <a:srgbClr val="898989"/>
                </a:solidFill>
                <a:latin typeface="Arial" panose="020B0604020202020204" pitchFamily="34" charset="0"/>
              </a:rPr>
              <a:t>Data Structures and Algorithms in Java </a:t>
            </a:r>
          </a:p>
        </p:txBody>
      </p:sp>
      <p:sp>
        <p:nvSpPr>
          <p:cNvPr id="20483" name="Slide Number Placeholder 5"/>
          <p:cNvSpPr txBox="1">
            <a:spLocks noGrp="1"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r" eaLnBrk="1" hangingPunct="1">
              <a:spcBef>
                <a:spcPct val="0"/>
              </a:spcBef>
              <a:buFontTx/>
              <a:buNone/>
            </a:pPr>
            <a:fld id="{9A0DB2DC-4C9A-4742-B13C-FB6460FD3503}" type="slidenum">
              <a:rPr lang="en-US" altLang="en-US" sz="1200" dirty="0">
                <a:solidFill>
                  <a:srgbClr val="898989"/>
                </a:solidFill>
                <a:latin typeface="Arial" panose="020B0604020202020204" pitchFamily="34" charset="0"/>
              </a:rPr>
              <a:t>10</a:t>
            </a:fld>
            <a:r>
              <a:rPr lang="en-US" altLang="en-US" sz="1200" dirty="0">
                <a:solidFill>
                  <a:srgbClr val="898989"/>
                </a:solidFill>
                <a:latin typeface="Arial" panose="020B0604020202020204" pitchFamily="34" charset="0"/>
              </a:rPr>
              <a:t>/36</a:t>
            </a:r>
          </a:p>
        </p:txBody>
      </p:sp>
      <p:sp>
        <p:nvSpPr>
          <p:cNvPr id="20484" name="Rectangle 2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701675"/>
          </a:xfrm>
        </p:spPr>
        <p:txBody>
          <a:bodyPr vert="horz" wrap="square" lIns="91440" tIns="45720" rIns="91440" bIns="45720" anchor="ctr" anchorCtr="0">
            <a:spAutoFit/>
          </a:bodyPr>
          <a:lstStyle/>
          <a:p>
            <a:pPr eaLnBrk="1" hangingPunct="1"/>
            <a:r>
              <a:rPr lang="en-US" altLang="en-US" sz="4000" b="1" dirty="0">
                <a:solidFill>
                  <a:srgbClr val="CC3300"/>
                </a:solidFill>
              </a:rPr>
              <a:t>Graph Terminology</a:t>
            </a:r>
          </a:p>
        </p:txBody>
      </p:sp>
      <p:sp>
        <p:nvSpPr>
          <p:cNvPr id="20485" name="Rectangle 3"/>
          <p:cNvSpPr>
            <a:spLocks noGrp="1" noChangeArrowheads="1"/>
          </p:cNvSpPr>
          <p:nvPr>
            <p:ph sz="quarter" idx="4294967295"/>
          </p:nvPr>
        </p:nvSpPr>
        <p:spPr>
          <a:xfrm>
            <a:off x="815975" y="1008063"/>
            <a:ext cx="7513638" cy="5114925"/>
          </a:xfrm>
        </p:spPr>
        <p:txBody>
          <a:bodyPr vert="horz" wrap="square" lIns="91440" tIns="45720" rIns="91440" bIns="45720" numCol="1" anchor="t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19405" marR="0" lvl="0" indent="-319405" algn="just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19405" marR="0" lvl="0" indent="-319405" algn="just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19405" marR="0" lvl="0" indent="-319405" algn="just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19405" marR="0" lvl="0" indent="-319405" algn="just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19405" marR="0" lvl="0" indent="-319405" algn="just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Two vertices </a:t>
            </a:r>
            <a:r>
              <a:rPr kumimoji="0" lang="en-US" altLang="en-US" sz="24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 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and </a:t>
            </a:r>
            <a:r>
              <a:rPr kumimoji="0" lang="en-US" altLang="en-US" sz="24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j 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are said to be </a:t>
            </a:r>
            <a:r>
              <a:rPr kumimoji="0" lang="en-US" altLang="en-US" sz="2400" b="1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adjacent</a:t>
            </a:r>
            <a:r>
              <a:rPr kumimoji="0" lang="en-US" altLang="en-US" sz="2400" b="1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if there is an edge whose end vertices are </a:t>
            </a:r>
            <a:r>
              <a:rPr kumimoji="0" lang="en-US" altLang="en-US" sz="2400" b="0" i="1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</a:t>
            </a:r>
            <a:r>
              <a:rPr kumimoji="0" lang="en-US" altLang="en-US" sz="24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and </a:t>
            </a:r>
            <a:r>
              <a:rPr kumimoji="0" lang="en-US" altLang="en-US" sz="24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j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 An edge is said to be </a:t>
            </a:r>
            <a:r>
              <a:rPr kumimoji="0" lang="en-US" altLang="en-US" sz="2400" b="1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incident</a:t>
            </a:r>
            <a:r>
              <a:rPr kumimoji="0" lang="en-US" altLang="en-US" sz="2400" b="1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to a vertex if the vertex is one of the edge’s endpoints.</a:t>
            </a:r>
          </a:p>
        </p:txBody>
      </p:sp>
      <p:sp>
        <p:nvSpPr>
          <p:cNvPr id="20486" name="Slide Number Placeholder 3"/>
          <p:cNvSpPr txBox="1">
            <a:spLocks noGrp="1"/>
          </p:cNvSpPr>
          <p:nvPr/>
        </p:nvSpPr>
        <p:spPr>
          <a:xfrm>
            <a:off x="0" y="1271588"/>
            <a:ext cx="533400" cy="24447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lnSpc>
                <a:spcPct val="80000"/>
              </a:lnSpc>
              <a:spcBef>
                <a:spcPct val="0"/>
              </a:spcBef>
              <a:buFontTx/>
              <a:buNone/>
            </a:pPr>
            <a:r>
              <a:rPr lang="en-US" altLang="en-US" sz="1200" b="1" dirty="0">
                <a:solidFill>
                  <a:srgbClr val="FFFFFF"/>
                </a:solidFill>
                <a:latin typeface="Arial" panose="020B0604020202020204" pitchFamily="34" charset="0"/>
              </a:rPr>
              <a:t> </a:t>
            </a:r>
            <a:fld id="{9A0DB2DC-4C9A-4742-B13C-FB6460FD3503}" type="slidenum">
              <a:rPr lang="en-US" altLang="en-US" sz="1200" b="1" dirty="0">
                <a:solidFill>
                  <a:srgbClr val="FFFFFF"/>
                </a:solidFill>
                <a:latin typeface="Arial" panose="020B0604020202020204" pitchFamily="34" charset="0"/>
              </a:rPr>
              <a:t>10</a:t>
            </a:fld>
            <a:endParaRPr lang="en-US" altLang="en-US" sz="1200" b="1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pic>
        <p:nvPicPr>
          <p:cNvPr id="2048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7975" y="3429000"/>
            <a:ext cx="2628900" cy="7524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048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975" y="3389313"/>
            <a:ext cx="2628900" cy="7524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Rectangle 1"/>
          <p:cNvSpPr/>
          <p:nvPr/>
        </p:nvSpPr>
        <p:spPr>
          <a:xfrm>
            <a:off x="381000" y="1668463"/>
            <a:ext cx="4124325" cy="1568450"/>
          </a:xfrm>
          <a:prstGeom prst="rect">
            <a:avLst/>
          </a:prstGeom>
        </p:spPr>
        <p:txBody>
          <a:bodyPr>
            <a:spAutoFit/>
          </a:bodyPr>
          <a:lstStyle/>
          <a:p>
            <a:pPr marL="319405" marR="0" lvl="0" indent="-319405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   The two vertices joined by an edge are called the 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end vertices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(or 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endpoints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) of the edge. </a:t>
            </a:r>
          </a:p>
        </p:txBody>
      </p:sp>
      <p:sp>
        <p:nvSpPr>
          <p:cNvPr id="3" name="Rectangle 2"/>
          <p:cNvSpPr/>
          <p:nvPr/>
        </p:nvSpPr>
        <p:spPr>
          <a:xfrm>
            <a:off x="4640263" y="1652588"/>
            <a:ext cx="3973513" cy="1570038"/>
          </a:xfrm>
          <a:prstGeom prst="rect">
            <a:avLst/>
          </a:prstGeom>
        </p:spPr>
        <p:txBody>
          <a:bodyPr>
            <a:spAutoFit/>
          </a:bodyPr>
          <a:lstStyle/>
          <a:p>
            <a:pPr marL="319405" marR="0" lvl="0" indent="-319405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   If an edge is directed, its first endpoint is its 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origin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and the other is the 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destination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of the edge.  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Footer Placeholder 4"/>
          <p:cNvSpPr txBox="1">
            <a:spLocks noGrp="1"/>
          </p:cNvSpPr>
          <p:nvPr/>
        </p:nvSpPr>
        <p:spPr>
          <a:xfrm>
            <a:off x="2895600" y="6356350"/>
            <a:ext cx="3352800" cy="36512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FontTx/>
              <a:buNone/>
            </a:pPr>
            <a:r>
              <a:rPr lang="en-US" altLang="en-US" sz="1200" dirty="0">
                <a:solidFill>
                  <a:srgbClr val="898989"/>
                </a:solidFill>
                <a:latin typeface="Arial" panose="020B0604020202020204" pitchFamily="34" charset="0"/>
              </a:rPr>
              <a:t>Data Structures and Algorithms in Java </a:t>
            </a:r>
          </a:p>
        </p:txBody>
      </p:sp>
      <p:sp>
        <p:nvSpPr>
          <p:cNvPr id="22531" name="Slide Number Placeholder 5"/>
          <p:cNvSpPr txBox="1">
            <a:spLocks noGrp="1"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r" eaLnBrk="1" hangingPunct="1">
              <a:spcBef>
                <a:spcPct val="0"/>
              </a:spcBef>
              <a:buFontTx/>
              <a:buNone/>
            </a:pPr>
            <a:fld id="{9A0DB2DC-4C9A-4742-B13C-FB6460FD3503}" type="slidenum">
              <a:rPr lang="en-US" altLang="en-US" sz="1200" dirty="0">
                <a:solidFill>
                  <a:srgbClr val="898989"/>
                </a:solidFill>
                <a:latin typeface="Arial" panose="020B0604020202020204" pitchFamily="34" charset="0"/>
              </a:rPr>
              <a:t>11</a:t>
            </a:fld>
            <a:r>
              <a:rPr lang="en-US" altLang="en-US" sz="1200" dirty="0">
                <a:solidFill>
                  <a:srgbClr val="898989"/>
                </a:solidFill>
                <a:latin typeface="Arial" panose="020B0604020202020204" pitchFamily="34" charset="0"/>
              </a:rPr>
              <a:t>/36</a:t>
            </a:r>
          </a:p>
        </p:txBody>
      </p:sp>
      <p:sp>
        <p:nvSpPr>
          <p:cNvPr id="22532" name="Rectangle 2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701675"/>
          </a:xfrm>
        </p:spPr>
        <p:txBody>
          <a:bodyPr vert="horz" wrap="square" lIns="91440" tIns="45720" rIns="91440" bIns="45720" anchor="ctr" anchorCtr="0">
            <a:spAutoFit/>
          </a:bodyPr>
          <a:lstStyle/>
          <a:p>
            <a:pPr eaLnBrk="1" hangingPunct="1"/>
            <a:r>
              <a:rPr lang="en-US" altLang="en-US" sz="4000" b="1" dirty="0">
                <a:solidFill>
                  <a:srgbClr val="CC3300"/>
                </a:solidFill>
              </a:rPr>
              <a:t>Graph Terminology</a:t>
            </a:r>
          </a:p>
        </p:txBody>
      </p:sp>
      <p:sp>
        <p:nvSpPr>
          <p:cNvPr id="22533" name="Rectangle 3"/>
          <p:cNvSpPr>
            <a:spLocks noGrp="1"/>
          </p:cNvSpPr>
          <p:nvPr>
            <p:ph sz="quarter" idx="4294967295"/>
          </p:nvPr>
        </p:nvSpPr>
        <p:spPr>
          <a:xfrm>
            <a:off x="457200" y="1838325"/>
            <a:ext cx="8305800" cy="4081463"/>
          </a:xfrm>
        </p:spPr>
        <p:txBody>
          <a:bodyPr vert="horz" wrap="square" lIns="91440" tIns="45720" rIns="91440" bIns="45720" anchor="t" anchorCtr="0">
            <a:spAutoFit/>
          </a:bodyPr>
          <a:lstStyle>
            <a:lvl1pPr lvl="0">
              <a:buClrTx/>
              <a:buSzTx/>
              <a:buFont typeface="Arial" panose="020B0604020202020204" pitchFamily="34" charset="0"/>
              <a:defRPr sz="2400"/>
            </a:lvl1pPr>
            <a:lvl2pPr lvl="1">
              <a:buClrTx/>
              <a:buSzTx/>
              <a:buFont typeface="Arial" panose="020B0604020202020204" pitchFamily="34" charset="0"/>
              <a:defRPr sz="2000"/>
            </a:lvl2pPr>
            <a:lvl3pPr lvl="2">
              <a:buClrTx/>
              <a:buSzTx/>
              <a:buFont typeface="Arial" panose="020B0604020202020204" pitchFamily="34" charset="0"/>
              <a:defRPr sz="1800"/>
            </a:lvl3pPr>
            <a:lvl4pPr lvl="3">
              <a:buClrTx/>
              <a:buSzTx/>
              <a:buFont typeface="Arial" panose="020B0604020202020204" pitchFamily="34" charset="0"/>
              <a:defRPr sz="1600"/>
            </a:lvl4pPr>
            <a:lvl5pPr lvl="4">
              <a:buClrTx/>
              <a:buSzTx/>
              <a:buFont typeface="Arial" panose="020B0604020202020204" pitchFamily="34" charset="0"/>
              <a:defRPr sz="1600"/>
            </a:lvl5pPr>
          </a:lstStyle>
          <a:p>
            <a:pPr marL="319405" lvl="0" indent="-319405"/>
            <a:r>
              <a:rPr lang="en-US" altLang="en-US" dirty="0"/>
              <a:t>The </a:t>
            </a:r>
            <a:r>
              <a:rPr lang="en-US" altLang="en-US" b="1" i="1" dirty="0">
                <a:solidFill>
                  <a:srgbClr val="00B050"/>
                </a:solidFill>
              </a:rPr>
              <a:t>outgoing edges </a:t>
            </a:r>
            <a:r>
              <a:rPr lang="en-US" altLang="en-US" dirty="0">
                <a:solidFill>
                  <a:srgbClr val="00B050"/>
                </a:solidFill>
              </a:rPr>
              <a:t>of a vertex </a:t>
            </a:r>
            <a:r>
              <a:rPr lang="en-US" altLang="en-US" dirty="0"/>
              <a:t>are the directed edges whose origin is that vertex. </a:t>
            </a:r>
          </a:p>
          <a:p>
            <a:pPr marL="319405" lvl="0" indent="-319405"/>
            <a:r>
              <a:rPr lang="en-US" altLang="en-US" dirty="0"/>
              <a:t>The </a:t>
            </a:r>
            <a:r>
              <a:rPr lang="en-US" altLang="en-US" b="1" i="1" dirty="0">
                <a:solidFill>
                  <a:srgbClr val="00B050"/>
                </a:solidFill>
              </a:rPr>
              <a:t>incoming edges </a:t>
            </a:r>
            <a:r>
              <a:rPr lang="en-US" altLang="en-US" dirty="0">
                <a:solidFill>
                  <a:srgbClr val="00B050"/>
                </a:solidFill>
              </a:rPr>
              <a:t>of a vertex </a:t>
            </a:r>
            <a:r>
              <a:rPr lang="en-US" altLang="en-US" dirty="0"/>
              <a:t>are the directed edges whose destination is that vertex. </a:t>
            </a:r>
          </a:p>
          <a:p>
            <a:pPr marL="319405" lvl="0" indent="-319405"/>
            <a:r>
              <a:rPr lang="en-US" altLang="en-US" dirty="0"/>
              <a:t>The </a:t>
            </a:r>
            <a:r>
              <a:rPr lang="en-US" altLang="en-US" b="1" i="1" dirty="0">
                <a:solidFill>
                  <a:srgbClr val="00B050"/>
                </a:solidFill>
              </a:rPr>
              <a:t>degree</a:t>
            </a:r>
            <a:r>
              <a:rPr lang="en-US" altLang="en-US" b="1" i="1" dirty="0"/>
              <a:t> </a:t>
            </a:r>
            <a:r>
              <a:rPr lang="en-US" altLang="en-US" dirty="0"/>
              <a:t>of a vertex </a:t>
            </a:r>
            <a:r>
              <a:rPr lang="en-US" altLang="en-US" i="1" dirty="0"/>
              <a:t>v</a:t>
            </a:r>
            <a:r>
              <a:rPr lang="en-US" altLang="en-US" dirty="0"/>
              <a:t>, denoted </a:t>
            </a:r>
            <a:r>
              <a:rPr lang="en-US" altLang="en-US" b="1" dirty="0">
                <a:solidFill>
                  <a:srgbClr val="00B050"/>
                </a:solidFill>
              </a:rPr>
              <a:t>deg(</a:t>
            </a:r>
            <a:r>
              <a:rPr lang="en-US" altLang="en-US" b="1" i="1" dirty="0">
                <a:solidFill>
                  <a:srgbClr val="00B050"/>
                </a:solidFill>
              </a:rPr>
              <a:t>v</a:t>
            </a:r>
            <a:r>
              <a:rPr lang="en-US" altLang="en-US" b="1" dirty="0">
                <a:solidFill>
                  <a:srgbClr val="00B050"/>
                </a:solidFill>
              </a:rPr>
              <a:t>)</a:t>
            </a:r>
            <a:r>
              <a:rPr lang="en-US" altLang="en-US" dirty="0"/>
              <a:t>, is the number of incident edges of </a:t>
            </a:r>
            <a:r>
              <a:rPr lang="en-US" altLang="en-US" i="1" dirty="0"/>
              <a:t>v</a:t>
            </a:r>
            <a:r>
              <a:rPr lang="en-US" altLang="en-US" dirty="0"/>
              <a:t>. </a:t>
            </a:r>
          </a:p>
          <a:p>
            <a:pPr marL="319405" lvl="0" indent="-319405"/>
            <a:r>
              <a:rPr lang="en-US" altLang="en-US" dirty="0"/>
              <a:t>If </a:t>
            </a:r>
            <a:r>
              <a:rPr lang="en-US" altLang="en-US" dirty="0">
                <a:solidFill>
                  <a:srgbClr val="00B050"/>
                </a:solidFill>
              </a:rPr>
              <a:t>deg(u) = 0 </a:t>
            </a:r>
            <a:r>
              <a:rPr lang="en-US" altLang="en-US" dirty="0"/>
              <a:t>then u is called </a:t>
            </a:r>
            <a:r>
              <a:rPr lang="en-US" altLang="en-US" b="1" i="1" dirty="0">
                <a:solidFill>
                  <a:srgbClr val="00B050"/>
                </a:solidFill>
              </a:rPr>
              <a:t>isolated vertex</a:t>
            </a:r>
            <a:r>
              <a:rPr lang="en-US" altLang="en-US" dirty="0"/>
              <a:t>. </a:t>
            </a:r>
          </a:p>
          <a:p>
            <a:pPr marL="319405" lvl="0" indent="-319405"/>
            <a:r>
              <a:rPr lang="en-US" altLang="en-US" dirty="0"/>
              <a:t>The </a:t>
            </a:r>
            <a:r>
              <a:rPr lang="en-US" altLang="en-US" b="1" i="1" dirty="0">
                <a:solidFill>
                  <a:srgbClr val="00B050"/>
                </a:solidFill>
              </a:rPr>
              <a:t>in-degree</a:t>
            </a:r>
            <a:r>
              <a:rPr lang="en-US" altLang="en-US" b="1" i="1" dirty="0"/>
              <a:t> </a:t>
            </a:r>
            <a:r>
              <a:rPr lang="en-US" altLang="en-US" dirty="0"/>
              <a:t>and </a:t>
            </a:r>
            <a:r>
              <a:rPr lang="en-US" altLang="en-US" b="1" i="1" dirty="0">
                <a:solidFill>
                  <a:srgbClr val="00B050"/>
                </a:solidFill>
              </a:rPr>
              <a:t>out-degree</a:t>
            </a:r>
            <a:r>
              <a:rPr lang="en-US" altLang="en-US" b="1" i="1" dirty="0"/>
              <a:t> </a:t>
            </a:r>
            <a:r>
              <a:rPr lang="en-US" altLang="en-US" dirty="0"/>
              <a:t>of a vertex </a:t>
            </a:r>
            <a:r>
              <a:rPr lang="en-US" altLang="en-US" i="1" dirty="0"/>
              <a:t>v </a:t>
            </a:r>
            <a:r>
              <a:rPr lang="en-US" altLang="en-US" dirty="0"/>
              <a:t>are the number of the incoming and outgoing edges of </a:t>
            </a:r>
            <a:r>
              <a:rPr lang="en-US" altLang="en-US" i="1" dirty="0"/>
              <a:t>v</a:t>
            </a:r>
            <a:r>
              <a:rPr lang="en-US" altLang="en-US" dirty="0"/>
              <a:t>, and are denoted </a:t>
            </a:r>
            <a:r>
              <a:rPr lang="en-US" altLang="en-US" dirty="0">
                <a:solidFill>
                  <a:srgbClr val="00B050"/>
                </a:solidFill>
              </a:rPr>
              <a:t>indeg(</a:t>
            </a:r>
            <a:r>
              <a:rPr lang="en-US" altLang="en-US" i="1" dirty="0">
                <a:solidFill>
                  <a:srgbClr val="00B050"/>
                </a:solidFill>
              </a:rPr>
              <a:t>v</a:t>
            </a:r>
            <a:r>
              <a:rPr lang="en-US" altLang="en-US" dirty="0">
                <a:solidFill>
                  <a:srgbClr val="00B050"/>
                </a:solidFill>
              </a:rPr>
              <a:t>)</a:t>
            </a:r>
            <a:r>
              <a:rPr lang="en-US" altLang="en-US" dirty="0"/>
              <a:t> and </a:t>
            </a:r>
            <a:r>
              <a:rPr lang="en-US" altLang="en-US" dirty="0">
                <a:solidFill>
                  <a:srgbClr val="00B050"/>
                </a:solidFill>
              </a:rPr>
              <a:t>outdeg(</a:t>
            </a:r>
            <a:r>
              <a:rPr lang="en-US" altLang="en-US" i="1" dirty="0">
                <a:solidFill>
                  <a:srgbClr val="00B050"/>
                </a:solidFill>
              </a:rPr>
              <a:t>v</a:t>
            </a:r>
            <a:r>
              <a:rPr lang="en-US" altLang="en-US" dirty="0">
                <a:solidFill>
                  <a:srgbClr val="00B050"/>
                </a:solidFill>
              </a:rPr>
              <a:t>)</a:t>
            </a:r>
            <a:r>
              <a:rPr lang="en-US" altLang="en-US" dirty="0"/>
              <a:t>, respectively.</a:t>
            </a:r>
          </a:p>
        </p:txBody>
      </p:sp>
      <p:sp>
        <p:nvSpPr>
          <p:cNvPr id="22534" name="Slide Number Placeholder 3"/>
          <p:cNvSpPr txBox="1">
            <a:spLocks noGrp="1"/>
          </p:cNvSpPr>
          <p:nvPr/>
        </p:nvSpPr>
        <p:spPr>
          <a:xfrm>
            <a:off x="0" y="1271588"/>
            <a:ext cx="533400" cy="24447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lnSpc>
                <a:spcPct val="80000"/>
              </a:lnSpc>
              <a:spcBef>
                <a:spcPct val="0"/>
              </a:spcBef>
              <a:buFontTx/>
              <a:buNone/>
            </a:pPr>
            <a:r>
              <a:rPr lang="en-US" altLang="en-US" sz="1200" b="1" dirty="0">
                <a:solidFill>
                  <a:srgbClr val="FFFFFF"/>
                </a:solidFill>
                <a:latin typeface="Arial" panose="020B0604020202020204" pitchFamily="34" charset="0"/>
              </a:rPr>
              <a:t> </a:t>
            </a:r>
            <a:fld id="{9A0DB2DC-4C9A-4742-B13C-FB6460FD3503}" type="slidenum">
              <a:rPr lang="en-US" altLang="en-US" sz="1200" b="1" dirty="0">
                <a:solidFill>
                  <a:srgbClr val="FFFFFF"/>
                </a:solidFill>
                <a:latin typeface="Arial" panose="020B0604020202020204" pitchFamily="34" charset="0"/>
              </a:rPr>
              <a:t>11</a:t>
            </a:fld>
            <a:endParaRPr lang="en-US" altLang="en-US" sz="1200" b="1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pic>
        <p:nvPicPr>
          <p:cNvPr id="22535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4200" y="1017588"/>
            <a:ext cx="2628900" cy="7524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Footer Placeholder 4"/>
          <p:cNvSpPr txBox="1">
            <a:spLocks noGrp="1"/>
          </p:cNvSpPr>
          <p:nvPr/>
        </p:nvSpPr>
        <p:spPr>
          <a:xfrm>
            <a:off x="2895600" y="6356350"/>
            <a:ext cx="3352800" cy="36512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FontTx/>
              <a:buNone/>
            </a:pPr>
            <a:r>
              <a:rPr lang="en-US" altLang="en-US" sz="1200" dirty="0">
                <a:solidFill>
                  <a:srgbClr val="898989"/>
                </a:solidFill>
                <a:latin typeface="Arial" panose="020B0604020202020204" pitchFamily="34" charset="0"/>
              </a:rPr>
              <a:t>Data Structures and Algorithms in Java </a:t>
            </a:r>
          </a:p>
        </p:txBody>
      </p:sp>
      <p:sp>
        <p:nvSpPr>
          <p:cNvPr id="24579" name="Slide Number Placeholder 5"/>
          <p:cNvSpPr txBox="1">
            <a:spLocks noGrp="1"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r" eaLnBrk="1" hangingPunct="1">
              <a:spcBef>
                <a:spcPct val="0"/>
              </a:spcBef>
              <a:buFontTx/>
              <a:buNone/>
            </a:pPr>
            <a:fld id="{9A0DB2DC-4C9A-4742-B13C-FB6460FD3503}" type="slidenum">
              <a:rPr lang="en-US" altLang="en-US" sz="1200" dirty="0">
                <a:solidFill>
                  <a:srgbClr val="898989"/>
                </a:solidFill>
                <a:latin typeface="Arial" panose="020B0604020202020204" pitchFamily="34" charset="0"/>
              </a:rPr>
              <a:t>12</a:t>
            </a:fld>
            <a:r>
              <a:rPr lang="en-US" altLang="en-US" sz="1200" dirty="0">
                <a:solidFill>
                  <a:srgbClr val="898989"/>
                </a:solidFill>
                <a:latin typeface="Arial" panose="020B0604020202020204" pitchFamily="34" charset="0"/>
              </a:rPr>
              <a:t>/36</a:t>
            </a:r>
          </a:p>
        </p:txBody>
      </p:sp>
      <p:sp>
        <p:nvSpPr>
          <p:cNvPr id="24580" name="Rectangle 2"/>
          <p:cNvSpPr>
            <a:spLocks noGrp="1"/>
          </p:cNvSpPr>
          <p:nvPr>
            <p:ph type="title"/>
          </p:nvPr>
        </p:nvSpPr>
        <p:spPr>
          <a:xfrm>
            <a:off x="457200" y="133985"/>
            <a:ext cx="8229600" cy="706755"/>
          </a:xfrm>
        </p:spPr>
        <p:txBody>
          <a:bodyPr vert="horz" wrap="square" lIns="91440" tIns="45720" rIns="91440" bIns="45720" anchor="ctr" anchorCtr="0">
            <a:spAutoFit/>
          </a:bodyPr>
          <a:lstStyle/>
          <a:p>
            <a:pPr eaLnBrk="1" hangingPunct="1"/>
            <a:r>
              <a:rPr lang="en-US" altLang="en-US" sz="4000" b="1" dirty="0">
                <a:solidFill>
                  <a:srgbClr val="CC3300"/>
                </a:solidFill>
              </a:rPr>
              <a:t>Graph Application</a:t>
            </a:r>
          </a:p>
        </p:txBody>
      </p:sp>
      <p:sp>
        <p:nvSpPr>
          <p:cNvPr id="24581" name="Rectangle 3"/>
          <p:cNvSpPr>
            <a:spLocks noGrp="1"/>
          </p:cNvSpPr>
          <p:nvPr>
            <p:ph sz="quarter" idx="4294967295"/>
          </p:nvPr>
        </p:nvSpPr>
        <p:spPr>
          <a:xfrm>
            <a:off x="533400" y="849313"/>
            <a:ext cx="8305800" cy="2751137"/>
          </a:xfrm>
        </p:spPr>
        <p:txBody>
          <a:bodyPr vert="horz" wrap="square" lIns="91440" tIns="45720" rIns="91440" bIns="45720" anchor="t" anchorCtr="0">
            <a:spAutoFit/>
          </a:bodyPr>
          <a:lstStyle>
            <a:lvl1pPr lvl="0">
              <a:buClrTx/>
              <a:buSzTx/>
              <a:buFont typeface="Arial" panose="020B0604020202020204" pitchFamily="34" charset="0"/>
              <a:defRPr sz="2400"/>
            </a:lvl1pPr>
            <a:lvl2pPr lvl="1">
              <a:buClrTx/>
              <a:buSzTx/>
              <a:buFont typeface="Arial" panose="020B0604020202020204" pitchFamily="34" charset="0"/>
              <a:defRPr sz="2000"/>
            </a:lvl2pPr>
            <a:lvl3pPr lvl="2">
              <a:buClrTx/>
              <a:buSzTx/>
              <a:buFont typeface="Arial" panose="020B0604020202020204" pitchFamily="34" charset="0"/>
              <a:defRPr sz="1800"/>
            </a:lvl3pPr>
            <a:lvl4pPr lvl="3">
              <a:buClrTx/>
              <a:buSzTx/>
              <a:buFont typeface="Arial" panose="020B0604020202020204" pitchFamily="34" charset="0"/>
              <a:defRPr sz="1600"/>
            </a:lvl4pPr>
            <a:lvl5pPr lvl="4">
              <a:buClrTx/>
              <a:buSzTx/>
              <a:buFont typeface="Arial" panose="020B0604020202020204" pitchFamily="34" charset="0"/>
              <a:defRPr sz="1600"/>
            </a:lvl5pPr>
          </a:lstStyle>
          <a:p>
            <a:pPr marL="319405" lvl="0" indent="-319405" algn="just"/>
            <a:r>
              <a:rPr lang="en-US" altLang="en-US" dirty="0"/>
              <a:t>A </a:t>
            </a:r>
            <a:r>
              <a:rPr lang="en-US" altLang="en-US" b="1" dirty="0"/>
              <a:t>city map</a:t>
            </a:r>
            <a:r>
              <a:rPr lang="en-US" altLang="en-US" dirty="0"/>
              <a:t> can be modeled as a </a:t>
            </a:r>
            <a:r>
              <a:rPr lang="en-US" altLang="en-US" b="1" dirty="0"/>
              <a:t>graph:</a:t>
            </a:r>
          </a:p>
          <a:p>
            <a:pPr marL="719455" lvl="1" indent="-319405" algn="just"/>
            <a:r>
              <a:rPr lang="en-US" altLang="en-US" b="1" dirty="0"/>
              <a:t>Vertices</a:t>
            </a:r>
            <a:r>
              <a:rPr lang="en-US" altLang="en-US" dirty="0"/>
              <a:t> are intersections or dead ends, </a:t>
            </a:r>
          </a:p>
          <a:p>
            <a:pPr marL="719455" lvl="1" indent="-319405" algn="just"/>
            <a:r>
              <a:rPr lang="en-US" altLang="en-US" b="1" dirty="0"/>
              <a:t>Edges</a:t>
            </a:r>
            <a:r>
              <a:rPr lang="en-US" altLang="en-US" dirty="0"/>
              <a:t> are stretches of streets without intersections</a:t>
            </a:r>
          </a:p>
          <a:p>
            <a:pPr marL="319405" lvl="0" indent="-319405" algn="just"/>
            <a:r>
              <a:rPr lang="en-US" altLang="en-US" dirty="0"/>
              <a:t>This graph has both undirected edges, which correspond to stretches of </a:t>
            </a:r>
            <a:r>
              <a:rPr lang="en-US" altLang="en-US" i="1" dirty="0"/>
              <a:t>two-way streets</a:t>
            </a:r>
            <a:r>
              <a:rPr lang="en-US" altLang="en-US" dirty="0"/>
              <a:t>, and directed edges, which correspond to stretches of </a:t>
            </a:r>
            <a:r>
              <a:rPr lang="en-US" altLang="en-US" i="1" dirty="0"/>
              <a:t>one-way streets</a:t>
            </a:r>
            <a:r>
              <a:rPr lang="en-US" altLang="en-US" dirty="0"/>
              <a:t>. Thus, in this way, a graph modeling a city map is a </a:t>
            </a:r>
            <a:r>
              <a:rPr lang="en-US" altLang="en-US" b="1" dirty="0">
                <a:solidFill>
                  <a:srgbClr val="00B050"/>
                </a:solidFill>
              </a:rPr>
              <a:t>mixed graph</a:t>
            </a:r>
            <a:r>
              <a:rPr lang="en-US" altLang="en-US" dirty="0"/>
              <a:t>.</a:t>
            </a:r>
          </a:p>
        </p:txBody>
      </p:sp>
      <p:sp>
        <p:nvSpPr>
          <p:cNvPr id="24582" name="Slide Number Placeholder 3"/>
          <p:cNvSpPr txBox="1">
            <a:spLocks noGrp="1"/>
          </p:cNvSpPr>
          <p:nvPr/>
        </p:nvSpPr>
        <p:spPr>
          <a:xfrm>
            <a:off x="0" y="1271588"/>
            <a:ext cx="533400" cy="24447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lnSpc>
                <a:spcPct val="80000"/>
              </a:lnSpc>
              <a:spcBef>
                <a:spcPct val="0"/>
              </a:spcBef>
              <a:buFontTx/>
              <a:buNone/>
            </a:pPr>
            <a:r>
              <a:rPr lang="en-US" altLang="en-US" sz="1200" b="1" dirty="0">
                <a:solidFill>
                  <a:srgbClr val="FFFFFF"/>
                </a:solidFill>
                <a:latin typeface="Arial" panose="020B0604020202020204" pitchFamily="34" charset="0"/>
              </a:rPr>
              <a:t> </a:t>
            </a:r>
            <a:fld id="{9A0DB2DC-4C9A-4742-B13C-FB6460FD3503}" type="slidenum">
              <a:rPr lang="en-US" altLang="en-US" sz="1200" b="1" dirty="0">
                <a:solidFill>
                  <a:srgbClr val="FFFFFF"/>
                </a:solidFill>
                <a:latin typeface="Arial" panose="020B0604020202020204" pitchFamily="34" charset="0"/>
              </a:rPr>
              <a:t>12</a:t>
            </a:fld>
            <a:endParaRPr lang="en-US" altLang="en-US" sz="1200" b="1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pic>
        <p:nvPicPr>
          <p:cNvPr id="24583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7988" y="3611563"/>
            <a:ext cx="6016625" cy="27559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Footer Placeholder 4"/>
          <p:cNvSpPr txBox="1">
            <a:spLocks noGrp="1"/>
          </p:cNvSpPr>
          <p:nvPr/>
        </p:nvSpPr>
        <p:spPr>
          <a:xfrm>
            <a:off x="2895600" y="6356350"/>
            <a:ext cx="3352800" cy="36512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FontTx/>
              <a:buNone/>
            </a:pPr>
            <a:r>
              <a:rPr lang="en-US" altLang="en-US" sz="1200" dirty="0">
                <a:solidFill>
                  <a:srgbClr val="898989"/>
                </a:solidFill>
                <a:latin typeface="Arial" panose="020B0604020202020204" pitchFamily="34" charset="0"/>
              </a:rPr>
              <a:t>Data Structures and Algorithms in Java </a:t>
            </a:r>
          </a:p>
        </p:txBody>
      </p:sp>
      <p:sp>
        <p:nvSpPr>
          <p:cNvPr id="26627" name="Slide Number Placeholder 5"/>
          <p:cNvSpPr txBox="1">
            <a:spLocks noGrp="1"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r" eaLnBrk="1" hangingPunct="1">
              <a:spcBef>
                <a:spcPct val="0"/>
              </a:spcBef>
              <a:buFontTx/>
              <a:buNone/>
            </a:pPr>
            <a:fld id="{9A0DB2DC-4C9A-4742-B13C-FB6460FD3503}" type="slidenum">
              <a:rPr lang="en-US" altLang="en-US" sz="1200" dirty="0">
                <a:solidFill>
                  <a:srgbClr val="898989"/>
                </a:solidFill>
                <a:latin typeface="Arial" panose="020B0604020202020204" pitchFamily="34" charset="0"/>
              </a:rPr>
              <a:t>13</a:t>
            </a:fld>
            <a:r>
              <a:rPr lang="en-US" altLang="en-US" sz="1200" dirty="0">
                <a:solidFill>
                  <a:srgbClr val="898989"/>
                </a:solidFill>
                <a:latin typeface="Arial" panose="020B0604020202020204" pitchFamily="34" charset="0"/>
              </a:rPr>
              <a:t>/36</a:t>
            </a:r>
          </a:p>
        </p:txBody>
      </p:sp>
      <p:sp>
        <p:nvSpPr>
          <p:cNvPr id="26628" name="Rectangle 2"/>
          <p:cNvSpPr>
            <a:spLocks noGrp="1"/>
          </p:cNvSpPr>
          <p:nvPr>
            <p:ph type="title"/>
          </p:nvPr>
        </p:nvSpPr>
        <p:spPr>
          <a:xfrm>
            <a:off x="457200" y="302260"/>
            <a:ext cx="8229600" cy="706755"/>
          </a:xfrm>
        </p:spPr>
        <p:txBody>
          <a:bodyPr vert="horz" wrap="square" lIns="91440" tIns="45720" rIns="91440" bIns="45720" anchor="ctr" anchorCtr="0">
            <a:spAutoFit/>
          </a:bodyPr>
          <a:lstStyle/>
          <a:p>
            <a:pPr eaLnBrk="1" hangingPunct="1"/>
            <a:r>
              <a:rPr lang="en-US" altLang="en-US" sz="4000" b="1" dirty="0">
                <a:solidFill>
                  <a:srgbClr val="CC3300"/>
                </a:solidFill>
              </a:rPr>
              <a:t>Graph </a:t>
            </a:r>
            <a:r>
              <a:rPr lang="en-US" altLang="en-US" sz="4000" b="1" dirty="0">
                <a:solidFill>
                  <a:srgbClr val="CC3300"/>
                </a:solidFill>
                <a:sym typeface="+mn-ea"/>
              </a:rPr>
              <a:t>Application</a:t>
            </a:r>
            <a:endParaRPr lang="en-US" altLang="en-US" sz="4000" b="1" dirty="0">
              <a:solidFill>
                <a:srgbClr val="CC3300"/>
              </a:solidFill>
            </a:endParaRPr>
          </a:p>
        </p:txBody>
      </p:sp>
      <p:sp>
        <p:nvSpPr>
          <p:cNvPr id="26629" name="Rectangle 3"/>
          <p:cNvSpPr>
            <a:spLocks noGrp="1"/>
          </p:cNvSpPr>
          <p:nvPr>
            <p:ph sz="quarter" idx="4294967295"/>
          </p:nvPr>
        </p:nvSpPr>
        <p:spPr>
          <a:xfrm>
            <a:off x="152400" y="1044575"/>
            <a:ext cx="8839200" cy="2528888"/>
          </a:xfrm>
        </p:spPr>
        <p:txBody>
          <a:bodyPr vert="horz" wrap="square" lIns="91440" tIns="45720" rIns="91440" bIns="45720" anchor="t" anchorCtr="0">
            <a:spAutoFit/>
          </a:bodyPr>
          <a:lstStyle>
            <a:lvl1pPr lvl="0">
              <a:buClrTx/>
              <a:buSzTx/>
              <a:buFont typeface="Arial" panose="020B0604020202020204" pitchFamily="34" charset="0"/>
              <a:defRPr sz="2400"/>
            </a:lvl1pPr>
            <a:lvl2pPr lvl="1">
              <a:buClrTx/>
              <a:buSzTx/>
              <a:buFont typeface="Arial" panose="020B0604020202020204" pitchFamily="34" charset="0"/>
              <a:defRPr sz="2000"/>
            </a:lvl2pPr>
            <a:lvl3pPr lvl="2">
              <a:buClrTx/>
              <a:buSzTx/>
              <a:buFont typeface="Arial" panose="020B0604020202020204" pitchFamily="34" charset="0"/>
              <a:defRPr sz="1800"/>
            </a:lvl3pPr>
            <a:lvl4pPr lvl="3">
              <a:buClrTx/>
              <a:buSzTx/>
              <a:buFont typeface="Arial" panose="020B0604020202020204" pitchFamily="34" charset="0"/>
              <a:defRPr sz="1600"/>
            </a:lvl4pPr>
            <a:lvl5pPr lvl="4">
              <a:buClrTx/>
              <a:buSzTx/>
              <a:buFont typeface="Arial" panose="020B0604020202020204" pitchFamily="34" charset="0"/>
              <a:defRPr sz="1600"/>
            </a:lvl5pPr>
          </a:lstStyle>
          <a:p>
            <a:pPr marL="319405" lvl="0" indent="-319405"/>
            <a:r>
              <a:rPr lang="en-US" altLang="en-US" dirty="0"/>
              <a:t>Physical examples of graphs are present in the </a:t>
            </a:r>
            <a:r>
              <a:rPr lang="en-US" altLang="en-US" b="1" dirty="0"/>
              <a:t>electrical wiring</a:t>
            </a:r>
            <a:r>
              <a:rPr lang="en-US" altLang="en-US" dirty="0"/>
              <a:t> and </a:t>
            </a:r>
            <a:r>
              <a:rPr lang="en-US" altLang="en-US" b="1" dirty="0"/>
              <a:t>plumbing networks</a:t>
            </a:r>
            <a:r>
              <a:rPr lang="en-US" altLang="en-US" dirty="0"/>
              <a:t> of a building. </a:t>
            </a:r>
          </a:p>
          <a:p>
            <a:pPr marL="719455" lvl="1" indent="-319405"/>
            <a:r>
              <a:rPr lang="en-US" altLang="en-US" sz="2400" dirty="0"/>
              <a:t>Each connector, fixture, or outlet is viewed as a </a:t>
            </a:r>
            <a:r>
              <a:rPr lang="en-US" altLang="en-US" sz="2400" b="1" dirty="0"/>
              <a:t>vertex</a:t>
            </a:r>
            <a:r>
              <a:rPr lang="en-US" altLang="en-US" sz="2400" dirty="0"/>
              <a:t>, </a:t>
            </a:r>
          </a:p>
          <a:p>
            <a:pPr marL="719455" lvl="1" indent="-319405"/>
            <a:r>
              <a:rPr lang="en-US" altLang="en-US" sz="2400" dirty="0"/>
              <a:t>Each uninterrupted stretch of wire or pipe is viewed as an edge. </a:t>
            </a:r>
          </a:p>
          <a:p>
            <a:pPr marL="319405" lvl="0" indent="-319405"/>
            <a:r>
              <a:rPr lang="en-US" altLang="en-US" dirty="0"/>
              <a:t>Such graphs are actually components of much larger graphs, namely the local power and water distribution networks.</a:t>
            </a:r>
          </a:p>
        </p:txBody>
      </p:sp>
      <p:sp>
        <p:nvSpPr>
          <p:cNvPr id="26630" name="Slide Number Placeholder 3"/>
          <p:cNvSpPr txBox="1">
            <a:spLocks noGrp="1"/>
          </p:cNvSpPr>
          <p:nvPr/>
        </p:nvSpPr>
        <p:spPr>
          <a:xfrm>
            <a:off x="0" y="1271588"/>
            <a:ext cx="533400" cy="24447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lnSpc>
                <a:spcPct val="80000"/>
              </a:lnSpc>
              <a:spcBef>
                <a:spcPct val="0"/>
              </a:spcBef>
              <a:buFontTx/>
              <a:buNone/>
            </a:pPr>
            <a:r>
              <a:rPr lang="en-US" altLang="en-US" sz="1200" b="1" dirty="0">
                <a:solidFill>
                  <a:srgbClr val="FFFFFF"/>
                </a:solidFill>
                <a:latin typeface="Arial" panose="020B0604020202020204" pitchFamily="34" charset="0"/>
              </a:rPr>
              <a:t> </a:t>
            </a:r>
            <a:fld id="{9A0DB2DC-4C9A-4742-B13C-FB6460FD3503}" type="slidenum">
              <a:rPr lang="en-US" altLang="en-US" sz="1200" b="1" dirty="0">
                <a:solidFill>
                  <a:srgbClr val="FFFFFF"/>
                </a:solidFill>
                <a:latin typeface="Arial" panose="020B0604020202020204" pitchFamily="34" charset="0"/>
              </a:rPr>
              <a:t>13</a:t>
            </a:fld>
            <a:endParaRPr lang="en-US" altLang="en-US" sz="1200" b="1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pic>
        <p:nvPicPr>
          <p:cNvPr id="26631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3749675"/>
            <a:ext cx="6248400" cy="30734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Footer Placeholder 4"/>
          <p:cNvSpPr txBox="1">
            <a:spLocks noGrp="1"/>
          </p:cNvSpPr>
          <p:nvPr/>
        </p:nvSpPr>
        <p:spPr>
          <a:xfrm>
            <a:off x="2895600" y="6356350"/>
            <a:ext cx="3352800" cy="36512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FontTx/>
              <a:buNone/>
            </a:pPr>
            <a:r>
              <a:rPr lang="en-US" altLang="en-US" sz="1200" dirty="0">
                <a:solidFill>
                  <a:srgbClr val="898989"/>
                </a:solidFill>
                <a:latin typeface="Arial" panose="020B0604020202020204" pitchFamily="34" charset="0"/>
              </a:rPr>
              <a:t>Data Structures and Algorithms in Java </a:t>
            </a:r>
          </a:p>
        </p:txBody>
      </p:sp>
      <p:sp>
        <p:nvSpPr>
          <p:cNvPr id="28675" name="Slide Number Placeholder 5"/>
          <p:cNvSpPr txBox="1">
            <a:spLocks noGrp="1"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r" eaLnBrk="1" hangingPunct="1">
              <a:spcBef>
                <a:spcPct val="0"/>
              </a:spcBef>
              <a:buFontTx/>
              <a:buNone/>
            </a:pPr>
            <a:fld id="{9A0DB2DC-4C9A-4742-B13C-FB6460FD3503}" type="slidenum">
              <a:rPr lang="en-US" altLang="en-US" sz="1200" dirty="0">
                <a:solidFill>
                  <a:srgbClr val="898989"/>
                </a:solidFill>
                <a:latin typeface="Arial" panose="020B0604020202020204" pitchFamily="34" charset="0"/>
              </a:rPr>
              <a:t>14</a:t>
            </a:fld>
            <a:r>
              <a:rPr lang="en-US" altLang="en-US" sz="1200" dirty="0">
                <a:solidFill>
                  <a:srgbClr val="898989"/>
                </a:solidFill>
                <a:latin typeface="Arial" panose="020B0604020202020204" pitchFamily="34" charset="0"/>
              </a:rPr>
              <a:t>/36</a:t>
            </a:r>
          </a:p>
        </p:txBody>
      </p:sp>
      <p:sp>
        <p:nvSpPr>
          <p:cNvPr id="28676" name="Rectangle 2"/>
          <p:cNvSpPr>
            <a:spLocks noGrp="1"/>
          </p:cNvSpPr>
          <p:nvPr>
            <p:ph type="title"/>
          </p:nvPr>
        </p:nvSpPr>
        <p:spPr>
          <a:xfrm>
            <a:off x="457200" y="302260"/>
            <a:ext cx="8229600" cy="706755"/>
          </a:xfrm>
        </p:spPr>
        <p:txBody>
          <a:bodyPr vert="horz" wrap="square" lIns="91440" tIns="45720" rIns="91440" bIns="45720" anchor="ctr" anchorCtr="0">
            <a:spAutoFit/>
          </a:bodyPr>
          <a:lstStyle/>
          <a:p>
            <a:pPr eaLnBrk="1" hangingPunct="1"/>
            <a:r>
              <a:rPr lang="en-US" altLang="en-US" sz="4000" b="1" dirty="0">
                <a:solidFill>
                  <a:srgbClr val="CC3300"/>
                </a:solidFill>
              </a:rPr>
              <a:t>Graph </a:t>
            </a:r>
            <a:r>
              <a:rPr lang="en-US" altLang="en-US" sz="4000" b="1" dirty="0">
                <a:solidFill>
                  <a:srgbClr val="CC3300"/>
                </a:solidFill>
                <a:sym typeface="+mn-ea"/>
              </a:rPr>
              <a:t>Application</a:t>
            </a:r>
            <a:endParaRPr lang="en-US" altLang="en-US" sz="4000" b="1" dirty="0">
              <a:solidFill>
                <a:srgbClr val="CC3300"/>
              </a:solidFill>
            </a:endParaRPr>
          </a:p>
        </p:txBody>
      </p:sp>
      <p:sp>
        <p:nvSpPr>
          <p:cNvPr id="28677" name="Rectangle 3"/>
          <p:cNvSpPr>
            <a:spLocks noGrp="1"/>
          </p:cNvSpPr>
          <p:nvPr>
            <p:ph sz="quarter" idx="4294967295"/>
          </p:nvPr>
        </p:nvSpPr>
        <p:spPr>
          <a:xfrm>
            <a:off x="0" y="1066800"/>
            <a:ext cx="9144000" cy="2246313"/>
          </a:xfrm>
        </p:spPr>
        <p:txBody>
          <a:bodyPr vert="horz" wrap="square" lIns="91440" tIns="45720" rIns="91440" bIns="45720" anchor="t" anchorCtr="0">
            <a:spAutoFit/>
          </a:bodyPr>
          <a:lstStyle>
            <a:lvl1pPr lvl="0">
              <a:buClrTx/>
              <a:buSzTx/>
              <a:buFont typeface="Arial" panose="020B0604020202020204" pitchFamily="34" charset="0"/>
              <a:defRPr sz="2400"/>
            </a:lvl1pPr>
            <a:lvl2pPr lvl="1">
              <a:buClrTx/>
              <a:buSzTx/>
              <a:buFont typeface="Arial" panose="020B0604020202020204" pitchFamily="34" charset="0"/>
              <a:defRPr sz="2000"/>
            </a:lvl2pPr>
            <a:lvl3pPr lvl="2">
              <a:buClrTx/>
              <a:buSzTx/>
              <a:buFont typeface="Arial" panose="020B0604020202020204" pitchFamily="34" charset="0"/>
              <a:defRPr sz="1800"/>
            </a:lvl3pPr>
            <a:lvl4pPr lvl="3">
              <a:buClrTx/>
              <a:buSzTx/>
              <a:buFont typeface="Arial" panose="020B0604020202020204" pitchFamily="34" charset="0"/>
              <a:defRPr sz="1600"/>
            </a:lvl4pPr>
            <a:lvl5pPr lvl="4">
              <a:buClrTx/>
              <a:buSzTx/>
              <a:buFont typeface="Arial" panose="020B0604020202020204" pitchFamily="34" charset="0"/>
              <a:defRPr sz="1600"/>
            </a:lvl5pPr>
          </a:lstStyle>
          <a:p>
            <a:pPr marL="319405" lvl="0" indent="-319405"/>
            <a:r>
              <a:rPr lang="en-US" altLang="en-US" dirty="0"/>
              <a:t>Air transportation by constructing a graph, called a </a:t>
            </a:r>
            <a:r>
              <a:rPr lang="en-US" altLang="en-US" b="1" dirty="0"/>
              <a:t>flight network</a:t>
            </a:r>
            <a:r>
              <a:rPr lang="en-US" altLang="en-US" dirty="0"/>
              <a:t> </a:t>
            </a:r>
          </a:p>
          <a:p>
            <a:pPr marL="719455" lvl="1" indent="-319405"/>
            <a:r>
              <a:rPr lang="en-US" altLang="en-US" dirty="0"/>
              <a:t>Vertices are associated with airports, </a:t>
            </a:r>
          </a:p>
          <a:p>
            <a:pPr marL="719455" lvl="1" indent="-319405"/>
            <a:r>
              <a:rPr lang="en-US" altLang="en-US" dirty="0"/>
              <a:t>Edges are associated with flights. </a:t>
            </a:r>
          </a:p>
          <a:p>
            <a:pPr marL="1119505" lvl="2" indent="-319405"/>
            <a:r>
              <a:rPr lang="en-US" altLang="en-US" sz="2000" dirty="0"/>
              <a:t>The edges are directed because a given flight has a specific travel direction. </a:t>
            </a:r>
          </a:p>
          <a:p>
            <a:pPr marL="1119505" lvl="2" indent="-319405"/>
            <a:r>
              <a:rPr lang="en-US" altLang="en-US" sz="2000" dirty="0"/>
              <a:t>The endpoints of an edge </a:t>
            </a:r>
            <a:r>
              <a:rPr lang="en-US" altLang="en-US" sz="2000" i="1" dirty="0"/>
              <a:t>e </a:t>
            </a:r>
            <a:r>
              <a:rPr lang="en-US" altLang="en-US" sz="2000" dirty="0"/>
              <a:t>correspond respectively to the origin and destination of the flight corresponding to </a:t>
            </a:r>
            <a:r>
              <a:rPr lang="en-US" altLang="en-US" sz="2000" i="1" dirty="0"/>
              <a:t>e</a:t>
            </a:r>
            <a:r>
              <a:rPr lang="en-US" altLang="en-US" sz="2000" dirty="0"/>
              <a:t>.</a:t>
            </a:r>
          </a:p>
        </p:txBody>
      </p:sp>
      <p:sp>
        <p:nvSpPr>
          <p:cNvPr id="28678" name="Slide Number Placeholder 3"/>
          <p:cNvSpPr txBox="1">
            <a:spLocks noGrp="1"/>
          </p:cNvSpPr>
          <p:nvPr/>
        </p:nvSpPr>
        <p:spPr>
          <a:xfrm>
            <a:off x="0" y="1271588"/>
            <a:ext cx="533400" cy="24447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lnSpc>
                <a:spcPct val="80000"/>
              </a:lnSpc>
              <a:spcBef>
                <a:spcPct val="0"/>
              </a:spcBef>
              <a:buFontTx/>
              <a:buNone/>
            </a:pPr>
            <a:r>
              <a:rPr lang="en-US" altLang="en-US" sz="1200" b="1" dirty="0">
                <a:solidFill>
                  <a:srgbClr val="FFFFFF"/>
                </a:solidFill>
                <a:latin typeface="Arial" panose="020B0604020202020204" pitchFamily="34" charset="0"/>
              </a:rPr>
              <a:t> </a:t>
            </a:r>
            <a:fld id="{9A0DB2DC-4C9A-4742-B13C-FB6460FD3503}" type="slidenum">
              <a:rPr lang="en-US" altLang="en-US" sz="1200" b="1" dirty="0">
                <a:solidFill>
                  <a:srgbClr val="FFFFFF"/>
                </a:solidFill>
                <a:latin typeface="Arial" panose="020B0604020202020204" pitchFamily="34" charset="0"/>
              </a:rPr>
              <a:t>14</a:t>
            </a:fld>
            <a:endParaRPr lang="en-US" altLang="en-US" sz="1200" b="1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pic>
        <p:nvPicPr>
          <p:cNvPr id="28679" name="Picture 7"/>
          <p:cNvPicPr>
            <a:picLocks noChangeAspect="1"/>
          </p:cNvPicPr>
          <p:nvPr/>
        </p:nvPicPr>
        <p:blipFill>
          <a:blip r:embed="rId3"/>
          <a:srcRect l="48750" t="41000" r="25000" b="28999"/>
          <a:stretch>
            <a:fillRect/>
          </a:stretch>
        </p:blipFill>
        <p:spPr>
          <a:xfrm>
            <a:off x="4267200" y="3352800"/>
            <a:ext cx="4191000" cy="29940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2536" name="Rectangle 3"/>
          <p:cNvSpPr>
            <a:spLocks noChangeArrowheads="1"/>
          </p:cNvSpPr>
          <p:nvPr/>
        </p:nvSpPr>
        <p:spPr bwMode="auto">
          <a:xfrm>
            <a:off x="301625" y="3395663"/>
            <a:ext cx="3810000" cy="2751138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marL="319405" indent="-319405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319405" marR="0" lvl="0" indent="-319405" algn="just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Two airports are adjacent if there is a flight that flies between them</a:t>
            </a:r>
          </a:p>
          <a:p>
            <a:pPr marL="319405" marR="0" lvl="0" indent="-319405" algn="just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Edge </a:t>
            </a:r>
            <a:r>
              <a:rPr kumimoji="0" lang="en-US" altLang="en-US" sz="24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e 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is incident to a vertex </a:t>
            </a:r>
            <a:r>
              <a:rPr kumimoji="0" lang="en-US" altLang="en-US" sz="24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v 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in </a:t>
            </a:r>
            <a:r>
              <a:rPr kumimoji="0" lang="en-US" altLang="en-US" sz="24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G 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if the flight for </a:t>
            </a:r>
            <a:r>
              <a:rPr kumimoji="0" lang="en-US" altLang="en-US" sz="24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e 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flies to or from the airport for </a:t>
            </a:r>
            <a:r>
              <a:rPr kumimoji="0" lang="en-US" altLang="en-US" sz="24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v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Footer Placeholder 4"/>
          <p:cNvSpPr txBox="1">
            <a:spLocks noGrp="1"/>
          </p:cNvSpPr>
          <p:nvPr/>
        </p:nvSpPr>
        <p:spPr>
          <a:xfrm>
            <a:off x="2895600" y="6356350"/>
            <a:ext cx="3352800" cy="36512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FontTx/>
              <a:buNone/>
            </a:pPr>
            <a:r>
              <a:rPr lang="en-US" altLang="en-US" sz="1200" dirty="0">
                <a:solidFill>
                  <a:srgbClr val="898989"/>
                </a:solidFill>
                <a:latin typeface="Arial" panose="020B0604020202020204" pitchFamily="34" charset="0"/>
              </a:rPr>
              <a:t>Data Structures and Algorithms in Java </a:t>
            </a:r>
          </a:p>
        </p:txBody>
      </p:sp>
      <p:sp>
        <p:nvSpPr>
          <p:cNvPr id="30723" name="Slide Number Placeholder 5"/>
          <p:cNvSpPr txBox="1">
            <a:spLocks noGrp="1"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r" eaLnBrk="1" hangingPunct="1">
              <a:spcBef>
                <a:spcPct val="0"/>
              </a:spcBef>
              <a:buFontTx/>
              <a:buNone/>
            </a:pPr>
            <a:fld id="{9A0DB2DC-4C9A-4742-B13C-FB6460FD3503}" type="slidenum">
              <a:rPr lang="en-US" altLang="en-US" sz="1200" dirty="0">
                <a:solidFill>
                  <a:srgbClr val="898989"/>
                </a:solidFill>
                <a:latin typeface="Arial" panose="020B0604020202020204" pitchFamily="34" charset="0"/>
              </a:rPr>
              <a:t>15</a:t>
            </a:fld>
            <a:r>
              <a:rPr lang="en-US" altLang="en-US" sz="1200" dirty="0">
                <a:solidFill>
                  <a:srgbClr val="898989"/>
                </a:solidFill>
                <a:latin typeface="Arial" panose="020B0604020202020204" pitchFamily="34" charset="0"/>
              </a:rPr>
              <a:t>/36</a:t>
            </a:r>
          </a:p>
        </p:txBody>
      </p:sp>
      <p:sp>
        <p:nvSpPr>
          <p:cNvPr id="30724" name="Rectangle 2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701675"/>
          </a:xfrm>
        </p:spPr>
        <p:txBody>
          <a:bodyPr vert="horz" wrap="square" lIns="91440" tIns="45720" rIns="91440" bIns="45720" anchor="ctr" anchorCtr="0">
            <a:spAutoFit/>
          </a:bodyPr>
          <a:lstStyle/>
          <a:p>
            <a:pPr eaLnBrk="1" hangingPunct="1"/>
            <a:r>
              <a:rPr lang="en-US" altLang="en-US" sz="4000" b="1" dirty="0">
                <a:solidFill>
                  <a:srgbClr val="CC3300"/>
                </a:solidFill>
              </a:rPr>
              <a:t>Graph Terminology</a:t>
            </a:r>
          </a:p>
        </p:txBody>
      </p:sp>
      <p:sp>
        <p:nvSpPr>
          <p:cNvPr id="30725" name="Rectangle 3"/>
          <p:cNvSpPr>
            <a:spLocks noGrp="1"/>
          </p:cNvSpPr>
          <p:nvPr>
            <p:ph sz="quarter" idx="4294967295"/>
          </p:nvPr>
        </p:nvSpPr>
        <p:spPr>
          <a:xfrm>
            <a:off x="285750" y="1730375"/>
            <a:ext cx="5505450" cy="3401695"/>
          </a:xfrm>
        </p:spPr>
        <p:txBody>
          <a:bodyPr vert="horz" wrap="square" lIns="91440" tIns="45720" rIns="91440" bIns="45720" anchor="t" anchorCtr="0">
            <a:spAutoFit/>
          </a:bodyPr>
          <a:lstStyle>
            <a:lvl1pPr lvl="0">
              <a:buClrTx/>
              <a:buSzTx/>
              <a:buFont typeface="Arial" panose="020B0604020202020204" pitchFamily="34" charset="0"/>
              <a:defRPr sz="2400"/>
            </a:lvl1pPr>
            <a:lvl2pPr lvl="1">
              <a:buClrTx/>
              <a:buSzTx/>
              <a:buFont typeface="Arial" panose="020B0604020202020204" pitchFamily="34" charset="0"/>
              <a:defRPr sz="2000"/>
            </a:lvl2pPr>
            <a:lvl3pPr lvl="2">
              <a:buClrTx/>
              <a:buSzTx/>
              <a:buFont typeface="Arial" panose="020B0604020202020204" pitchFamily="34" charset="0"/>
              <a:defRPr sz="1800"/>
            </a:lvl3pPr>
            <a:lvl4pPr lvl="3">
              <a:buClrTx/>
              <a:buSzTx/>
              <a:buFont typeface="Arial" panose="020B0604020202020204" pitchFamily="34" charset="0"/>
              <a:defRPr sz="1600"/>
            </a:lvl4pPr>
            <a:lvl5pPr lvl="4">
              <a:buClrTx/>
              <a:buSzTx/>
              <a:buFont typeface="Arial" panose="020B0604020202020204" pitchFamily="34" charset="0"/>
              <a:defRPr sz="1600"/>
            </a:lvl5pPr>
          </a:lstStyle>
          <a:p>
            <a:pPr marL="319405" lvl="0" indent="-319405"/>
            <a:r>
              <a:rPr lang="en-US" altLang="en-US" sz="2200" dirty="0"/>
              <a:t>The definition of a graph refers to the group of edges as a </a:t>
            </a:r>
            <a:r>
              <a:rPr lang="en-US" altLang="en-US" sz="2200" b="1" i="1" dirty="0"/>
              <a:t>collection</a:t>
            </a:r>
            <a:r>
              <a:rPr lang="en-US" altLang="en-US" sz="2200" dirty="0"/>
              <a:t>, not a </a:t>
            </a:r>
            <a:r>
              <a:rPr lang="en-US" altLang="en-US" sz="2200" b="1" i="1" dirty="0"/>
              <a:t>set</a:t>
            </a:r>
            <a:r>
              <a:rPr lang="en-US" altLang="en-US" sz="2200" dirty="0"/>
              <a:t>, thus allowing:</a:t>
            </a:r>
          </a:p>
          <a:p>
            <a:pPr marL="719455" lvl="1" indent="-319405"/>
            <a:r>
              <a:rPr lang="en-US" altLang="en-US" sz="1800" dirty="0"/>
              <a:t>Two undirected edges to have the same end vertices, </a:t>
            </a:r>
          </a:p>
          <a:p>
            <a:pPr marL="719455" lvl="1" indent="-319405"/>
            <a:r>
              <a:rPr lang="en-US" altLang="en-US" sz="1800" dirty="0"/>
              <a:t>For two directed edges to have the same origin and the same destination. </a:t>
            </a:r>
          </a:p>
          <a:p>
            <a:pPr marL="319405" lvl="0" indent="-319405"/>
            <a:r>
              <a:rPr lang="en-US" altLang="en-US" sz="2200" dirty="0"/>
              <a:t>Such edges are called </a:t>
            </a:r>
            <a:r>
              <a:rPr lang="en-US" altLang="en-US" sz="2200" b="1" i="1" dirty="0">
                <a:solidFill>
                  <a:srgbClr val="FF0000"/>
                </a:solidFill>
              </a:rPr>
              <a:t>parallel edges</a:t>
            </a:r>
            <a:r>
              <a:rPr lang="en-US" altLang="en-US" sz="2200" b="1" i="1" dirty="0"/>
              <a:t> </a:t>
            </a:r>
            <a:r>
              <a:rPr lang="en-US" altLang="en-US" sz="2200" dirty="0"/>
              <a:t>or </a:t>
            </a:r>
            <a:r>
              <a:rPr lang="en-US" altLang="en-US" sz="2200" b="1" i="1" dirty="0">
                <a:solidFill>
                  <a:srgbClr val="FF0000"/>
                </a:solidFill>
              </a:rPr>
              <a:t>multiple edges</a:t>
            </a:r>
            <a:r>
              <a:rPr lang="en-US" altLang="en-US" sz="2200" b="1" i="1" dirty="0"/>
              <a:t> </a:t>
            </a:r>
            <a:r>
              <a:rPr lang="en-US" altLang="en-US" sz="2200" dirty="0"/>
              <a:t>(e1, e7)</a:t>
            </a:r>
            <a:r>
              <a:rPr lang="en-US" altLang="en-US" sz="2200" b="1" i="1" dirty="0"/>
              <a:t>.</a:t>
            </a:r>
            <a:r>
              <a:rPr lang="en-US" altLang="en-US" sz="2200" dirty="0"/>
              <a:t> </a:t>
            </a:r>
          </a:p>
          <a:p>
            <a:pPr marL="319405" lvl="0" indent="-319405"/>
            <a:endParaRPr lang="en-US" altLang="en-US" sz="1800" dirty="0"/>
          </a:p>
        </p:txBody>
      </p:sp>
      <p:sp>
        <p:nvSpPr>
          <p:cNvPr id="30726" name="Slide Number Placeholder 3"/>
          <p:cNvSpPr txBox="1">
            <a:spLocks noGrp="1"/>
          </p:cNvSpPr>
          <p:nvPr/>
        </p:nvSpPr>
        <p:spPr>
          <a:xfrm>
            <a:off x="0" y="1271588"/>
            <a:ext cx="533400" cy="24447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lnSpc>
                <a:spcPct val="80000"/>
              </a:lnSpc>
              <a:spcBef>
                <a:spcPct val="0"/>
              </a:spcBef>
              <a:buFontTx/>
              <a:buNone/>
            </a:pPr>
            <a:r>
              <a:rPr lang="en-US" altLang="en-US" sz="1200" b="1" dirty="0">
                <a:solidFill>
                  <a:srgbClr val="FFFFFF"/>
                </a:solidFill>
                <a:latin typeface="Arial" panose="020B0604020202020204" pitchFamily="34" charset="0"/>
              </a:rPr>
              <a:t> </a:t>
            </a:r>
            <a:fld id="{9A0DB2DC-4C9A-4742-B13C-FB6460FD3503}" type="slidenum">
              <a:rPr lang="en-US" altLang="en-US" sz="1200" b="1" dirty="0">
                <a:solidFill>
                  <a:srgbClr val="FFFFFF"/>
                </a:solidFill>
                <a:latin typeface="Arial" panose="020B0604020202020204" pitchFamily="34" charset="0"/>
              </a:rPr>
              <a:t>15</a:t>
            </a:fld>
            <a:endParaRPr lang="en-US" altLang="en-US" sz="1200" b="1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grpSp>
        <p:nvGrpSpPr>
          <p:cNvPr id="30727" name="Group 2"/>
          <p:cNvGrpSpPr/>
          <p:nvPr/>
        </p:nvGrpSpPr>
        <p:grpSpPr>
          <a:xfrm>
            <a:off x="5791200" y="1891030"/>
            <a:ext cx="3230880" cy="3511550"/>
            <a:chOff x="5791168" y="1816304"/>
            <a:chExt cx="2590800" cy="3512041"/>
          </a:xfrm>
        </p:grpSpPr>
        <p:pic>
          <p:nvPicPr>
            <p:cNvPr id="30728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91168" y="1816304"/>
              <a:ext cx="2590800" cy="3336621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2" name="Rectangle 1"/>
            <p:cNvSpPr/>
            <p:nvPr/>
          </p:nvSpPr>
          <p:spPr>
            <a:xfrm>
              <a:off x="7924768" y="4343957"/>
              <a:ext cx="457200" cy="91452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4400" b="1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 rot="17023385">
              <a:off x="7689786" y="4642513"/>
              <a:ext cx="457264" cy="914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4400" b="1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Footer Placeholder 4"/>
          <p:cNvSpPr txBox="1">
            <a:spLocks noGrp="1"/>
          </p:cNvSpPr>
          <p:nvPr/>
        </p:nvSpPr>
        <p:spPr>
          <a:xfrm>
            <a:off x="2895600" y="6356350"/>
            <a:ext cx="3352800" cy="36512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FontTx/>
              <a:buNone/>
            </a:pPr>
            <a:r>
              <a:rPr lang="en-US" altLang="en-US" sz="1200" dirty="0">
                <a:solidFill>
                  <a:srgbClr val="898989"/>
                </a:solidFill>
                <a:latin typeface="Arial" panose="020B0604020202020204" pitchFamily="34" charset="0"/>
              </a:rPr>
              <a:t>Data Structures and Algorithms in Java </a:t>
            </a:r>
          </a:p>
        </p:txBody>
      </p:sp>
      <p:sp>
        <p:nvSpPr>
          <p:cNvPr id="32771" name="Slide Number Placeholder 5"/>
          <p:cNvSpPr txBox="1">
            <a:spLocks noGrp="1"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r" eaLnBrk="1" hangingPunct="1">
              <a:spcBef>
                <a:spcPct val="0"/>
              </a:spcBef>
              <a:buFontTx/>
              <a:buNone/>
            </a:pPr>
            <a:fld id="{9A0DB2DC-4C9A-4742-B13C-FB6460FD3503}" type="slidenum">
              <a:rPr lang="en-US" altLang="en-US" sz="1200" dirty="0">
                <a:solidFill>
                  <a:srgbClr val="898989"/>
                </a:solidFill>
                <a:latin typeface="Arial" panose="020B0604020202020204" pitchFamily="34" charset="0"/>
              </a:rPr>
              <a:t>16</a:t>
            </a:fld>
            <a:r>
              <a:rPr lang="en-US" altLang="en-US" sz="1200" dirty="0">
                <a:solidFill>
                  <a:srgbClr val="898989"/>
                </a:solidFill>
                <a:latin typeface="Arial" panose="020B0604020202020204" pitchFamily="34" charset="0"/>
              </a:rPr>
              <a:t>/36</a:t>
            </a:r>
          </a:p>
        </p:txBody>
      </p:sp>
      <p:sp>
        <p:nvSpPr>
          <p:cNvPr id="32772" name="Rectangle 2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701675"/>
          </a:xfrm>
        </p:spPr>
        <p:txBody>
          <a:bodyPr vert="horz" wrap="square" lIns="91440" tIns="45720" rIns="91440" bIns="45720" anchor="ctr" anchorCtr="0">
            <a:spAutoFit/>
          </a:bodyPr>
          <a:lstStyle/>
          <a:p>
            <a:pPr eaLnBrk="1" hangingPunct="1"/>
            <a:r>
              <a:rPr lang="en-US" altLang="en-US" sz="4000" b="1" dirty="0">
                <a:solidFill>
                  <a:srgbClr val="CC3300"/>
                </a:solidFill>
              </a:rPr>
              <a:t>Graph Terminology</a:t>
            </a:r>
          </a:p>
        </p:txBody>
      </p:sp>
      <p:sp>
        <p:nvSpPr>
          <p:cNvPr id="32773" name="Rectangle 3"/>
          <p:cNvSpPr>
            <a:spLocks noGrp="1"/>
          </p:cNvSpPr>
          <p:nvPr>
            <p:ph sz="quarter" idx="4294967295"/>
          </p:nvPr>
        </p:nvSpPr>
        <p:spPr>
          <a:xfrm>
            <a:off x="246063" y="1393825"/>
            <a:ext cx="6096000" cy="4331335"/>
          </a:xfrm>
        </p:spPr>
        <p:txBody>
          <a:bodyPr vert="horz" wrap="square" lIns="91440" tIns="45720" rIns="91440" bIns="45720" anchor="t" anchorCtr="0">
            <a:spAutoFit/>
          </a:bodyPr>
          <a:lstStyle>
            <a:lvl1pPr lvl="0">
              <a:buClrTx/>
              <a:buSzTx/>
              <a:buFont typeface="Arial" panose="020B0604020202020204" pitchFamily="34" charset="0"/>
              <a:defRPr sz="2400"/>
            </a:lvl1pPr>
            <a:lvl2pPr lvl="1">
              <a:buClrTx/>
              <a:buSzTx/>
              <a:buFont typeface="Arial" panose="020B0604020202020204" pitchFamily="34" charset="0"/>
              <a:defRPr sz="2000"/>
            </a:lvl2pPr>
            <a:lvl3pPr lvl="2">
              <a:buClrTx/>
              <a:buSzTx/>
              <a:buFont typeface="Arial" panose="020B0604020202020204" pitchFamily="34" charset="0"/>
              <a:defRPr sz="1800"/>
            </a:lvl3pPr>
            <a:lvl4pPr lvl="3">
              <a:buClrTx/>
              <a:buSzTx/>
              <a:buFont typeface="Arial" panose="020B0604020202020204" pitchFamily="34" charset="0"/>
              <a:defRPr sz="1600"/>
            </a:lvl4pPr>
            <a:lvl5pPr lvl="4">
              <a:buClrTx/>
              <a:buSzTx/>
              <a:buFont typeface="Arial" panose="020B0604020202020204" pitchFamily="34" charset="0"/>
              <a:defRPr sz="1600"/>
            </a:lvl5pPr>
          </a:lstStyle>
          <a:p>
            <a:pPr marL="319405" lvl="0" indent="-319405"/>
            <a:r>
              <a:rPr lang="en-US" altLang="en-US" sz="2200" dirty="0"/>
              <a:t>An edge (undirected or directed) is a </a:t>
            </a:r>
            <a:r>
              <a:rPr lang="en-US" altLang="en-US" sz="2200" b="1" i="1" dirty="0">
                <a:solidFill>
                  <a:srgbClr val="FF0000"/>
                </a:solidFill>
              </a:rPr>
              <a:t>self-loop</a:t>
            </a:r>
            <a:r>
              <a:rPr lang="en-US" altLang="en-US" sz="2200" b="1" i="1" dirty="0"/>
              <a:t> </a:t>
            </a:r>
            <a:r>
              <a:rPr lang="en-US" altLang="en-US" sz="2200" dirty="0"/>
              <a:t>if its two endpoints coincide. </a:t>
            </a:r>
          </a:p>
          <a:p>
            <a:pPr marL="319405" lvl="0" indent="-319405"/>
            <a:r>
              <a:rPr lang="en-US" altLang="en-US" sz="2200" dirty="0"/>
              <a:t>A self-loop may occur in a graph associated with a city map, where it would correspond to a “circle” (a curving street that returns to its starting point).</a:t>
            </a:r>
          </a:p>
          <a:p>
            <a:pPr marL="319405" lvl="0" indent="-319405"/>
            <a:r>
              <a:rPr lang="en-US" altLang="en-US" b="1" i="1" dirty="0">
                <a:solidFill>
                  <a:srgbClr val="FF0000"/>
                </a:solidFill>
              </a:rPr>
              <a:t>Simple </a:t>
            </a:r>
            <a:r>
              <a:rPr lang="en-US" altLang="en-US" b="1" dirty="0">
                <a:solidFill>
                  <a:srgbClr val="FF0000"/>
                </a:solidFill>
              </a:rPr>
              <a:t>graphs </a:t>
            </a:r>
            <a:r>
              <a:rPr lang="en-US" altLang="en-US" dirty="0">
                <a:sym typeface="+mn-ea"/>
              </a:rPr>
              <a:t>do </a:t>
            </a:r>
            <a:r>
              <a:rPr lang="en-US" altLang="en-US" b="1" dirty="0">
                <a:solidFill>
                  <a:srgbClr val="FF0000"/>
                </a:solidFill>
                <a:sym typeface="+mn-ea"/>
              </a:rPr>
              <a:t>not have</a:t>
            </a:r>
            <a:endParaRPr lang="en-US" altLang="en-US" dirty="0"/>
          </a:p>
          <a:p>
            <a:pPr marL="776605" lvl="1" indent="-319405"/>
            <a:r>
              <a:rPr lang="en-US" altLang="en-US" sz="2400" dirty="0"/>
              <a:t> parallel edges </a:t>
            </a:r>
          </a:p>
          <a:p>
            <a:pPr marL="776605" lvl="1" indent="-319405"/>
            <a:r>
              <a:rPr lang="en-US" altLang="en-US" sz="2400" dirty="0"/>
              <a:t> self-loops. </a:t>
            </a:r>
          </a:p>
          <a:p>
            <a:pPr marL="457200" lvl="1" indent="0">
              <a:buNone/>
            </a:pPr>
            <a:r>
              <a:rPr lang="en-US" altLang="en-US" sz="2400" dirty="0"/>
              <a:t>The edges of a simple graph are a </a:t>
            </a:r>
            <a:r>
              <a:rPr lang="en-US" altLang="en-US" sz="2400" b="1" i="1" dirty="0"/>
              <a:t>set </a:t>
            </a:r>
            <a:r>
              <a:rPr lang="en-US" altLang="en-US" sz="2400" dirty="0"/>
              <a:t>of vertex pairs (and not just a collection)</a:t>
            </a:r>
          </a:p>
        </p:txBody>
      </p:sp>
      <p:sp>
        <p:nvSpPr>
          <p:cNvPr id="32774" name="Slide Number Placeholder 3"/>
          <p:cNvSpPr txBox="1">
            <a:spLocks noGrp="1"/>
          </p:cNvSpPr>
          <p:nvPr/>
        </p:nvSpPr>
        <p:spPr>
          <a:xfrm>
            <a:off x="0" y="1271588"/>
            <a:ext cx="533400" cy="24447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lnSpc>
                <a:spcPct val="80000"/>
              </a:lnSpc>
              <a:spcBef>
                <a:spcPct val="0"/>
              </a:spcBef>
              <a:buFontTx/>
              <a:buNone/>
            </a:pPr>
            <a:r>
              <a:rPr lang="en-US" altLang="en-US" sz="1200" b="1" dirty="0">
                <a:solidFill>
                  <a:srgbClr val="FFFFFF"/>
                </a:solidFill>
                <a:latin typeface="Arial" panose="020B0604020202020204" pitchFamily="34" charset="0"/>
              </a:rPr>
              <a:t> </a:t>
            </a:r>
            <a:fld id="{9A0DB2DC-4C9A-4742-B13C-FB6460FD3503}" type="slidenum">
              <a:rPr lang="en-US" altLang="en-US" sz="1200" b="1" dirty="0">
                <a:solidFill>
                  <a:srgbClr val="FFFFFF"/>
                </a:solidFill>
                <a:latin typeface="Arial" panose="020B0604020202020204" pitchFamily="34" charset="0"/>
              </a:rPr>
              <a:t>16</a:t>
            </a:fld>
            <a:endParaRPr lang="en-US" altLang="en-US" sz="1200" b="1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pic>
        <p:nvPicPr>
          <p:cNvPr id="32775" name="Picture 18"/>
          <p:cNvPicPr>
            <a:picLocks noChangeAspect="1"/>
          </p:cNvPicPr>
          <p:nvPr/>
        </p:nvPicPr>
        <p:blipFill>
          <a:blip r:embed="rId3"/>
          <a:srcRect l="39583" t="36111" r="43750" b="40555"/>
          <a:stretch>
            <a:fillRect/>
          </a:stretch>
        </p:blipFill>
        <p:spPr>
          <a:xfrm>
            <a:off x="6376988" y="1006475"/>
            <a:ext cx="2438400" cy="21336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2776" name="Picture 12"/>
          <p:cNvPicPr>
            <a:picLocks noChangeAspect="1"/>
          </p:cNvPicPr>
          <p:nvPr/>
        </p:nvPicPr>
        <p:blipFill>
          <a:blip r:embed="rId4"/>
          <a:srcRect l="5339" t="25217" r="79427" b="52196"/>
          <a:stretch>
            <a:fillRect/>
          </a:stretch>
        </p:blipFill>
        <p:spPr>
          <a:xfrm>
            <a:off x="6411913" y="3717925"/>
            <a:ext cx="2038350" cy="1881188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27" name="Group 2"/>
          <p:cNvGrpSpPr/>
          <p:nvPr/>
        </p:nvGrpSpPr>
        <p:grpSpPr>
          <a:xfrm>
            <a:off x="5714970" y="915035"/>
            <a:ext cx="3230880" cy="3511550"/>
            <a:chOff x="5791168" y="1816304"/>
            <a:chExt cx="2590800" cy="3512041"/>
          </a:xfrm>
        </p:grpSpPr>
        <p:pic>
          <p:nvPicPr>
            <p:cNvPr id="30728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91168" y="1816304"/>
              <a:ext cx="2590800" cy="3336621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2" name="Rectangle 1"/>
            <p:cNvSpPr/>
            <p:nvPr/>
          </p:nvSpPr>
          <p:spPr>
            <a:xfrm>
              <a:off x="7924768" y="4343957"/>
              <a:ext cx="457200" cy="91452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4400" b="1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 rot="17023385">
              <a:off x="7689786" y="4642513"/>
              <a:ext cx="457264" cy="914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4400" b="1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30722" name="Footer Placeholder 4"/>
          <p:cNvSpPr txBox="1">
            <a:spLocks noGrp="1"/>
          </p:cNvSpPr>
          <p:nvPr/>
        </p:nvSpPr>
        <p:spPr>
          <a:xfrm>
            <a:off x="2895600" y="6356350"/>
            <a:ext cx="3352800" cy="36512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FontTx/>
              <a:buNone/>
            </a:pPr>
            <a:r>
              <a:rPr lang="en-US" altLang="en-US" sz="1200" dirty="0">
                <a:solidFill>
                  <a:srgbClr val="898989"/>
                </a:solidFill>
                <a:latin typeface="Arial" panose="020B0604020202020204" pitchFamily="34" charset="0"/>
              </a:rPr>
              <a:t>Data Structures and Algorithms in Java </a:t>
            </a:r>
          </a:p>
        </p:txBody>
      </p:sp>
      <p:sp>
        <p:nvSpPr>
          <p:cNvPr id="30723" name="Slide Number Placeholder 5"/>
          <p:cNvSpPr txBox="1">
            <a:spLocks noGrp="1"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r" eaLnBrk="1" hangingPunct="1">
              <a:spcBef>
                <a:spcPct val="0"/>
              </a:spcBef>
              <a:buFontTx/>
              <a:buNone/>
            </a:pPr>
            <a:fld id="{9A0DB2DC-4C9A-4742-B13C-FB6460FD3503}" type="slidenum">
              <a:rPr lang="en-US" altLang="en-US" sz="1200" dirty="0">
                <a:solidFill>
                  <a:srgbClr val="898989"/>
                </a:solidFill>
                <a:latin typeface="Arial" panose="020B0604020202020204" pitchFamily="34" charset="0"/>
              </a:rPr>
              <a:t>17</a:t>
            </a:fld>
            <a:r>
              <a:rPr lang="en-US" altLang="en-US" sz="1200" dirty="0">
                <a:solidFill>
                  <a:srgbClr val="898989"/>
                </a:solidFill>
                <a:latin typeface="Arial" panose="020B0604020202020204" pitchFamily="34" charset="0"/>
              </a:rPr>
              <a:t>/36</a:t>
            </a:r>
          </a:p>
        </p:txBody>
      </p:sp>
      <p:sp>
        <p:nvSpPr>
          <p:cNvPr id="30724" name="Rectangle 2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701675"/>
          </a:xfrm>
        </p:spPr>
        <p:txBody>
          <a:bodyPr vert="horz" wrap="square" lIns="91440" tIns="45720" rIns="91440" bIns="45720" anchor="ctr" anchorCtr="0">
            <a:spAutoFit/>
          </a:bodyPr>
          <a:lstStyle/>
          <a:p>
            <a:pPr eaLnBrk="1" hangingPunct="1"/>
            <a:r>
              <a:rPr lang="en-US" altLang="en-US" sz="4000" b="1" dirty="0">
                <a:solidFill>
                  <a:srgbClr val="CC3300"/>
                </a:solidFill>
              </a:rPr>
              <a:t>Graph Terminology</a:t>
            </a:r>
          </a:p>
        </p:txBody>
      </p:sp>
      <p:sp>
        <p:nvSpPr>
          <p:cNvPr id="30725" name="Rectangle 3"/>
          <p:cNvSpPr>
            <a:spLocks noGrp="1"/>
          </p:cNvSpPr>
          <p:nvPr>
            <p:ph sz="quarter" idx="4294967295"/>
          </p:nvPr>
        </p:nvSpPr>
        <p:spPr>
          <a:xfrm>
            <a:off x="742950" y="1891030"/>
            <a:ext cx="5505450" cy="2047875"/>
          </a:xfrm>
        </p:spPr>
        <p:txBody>
          <a:bodyPr vert="horz" wrap="square" lIns="91440" tIns="45720" rIns="91440" bIns="45720" anchor="t" anchorCtr="0">
            <a:spAutoFit/>
          </a:bodyPr>
          <a:lstStyle>
            <a:lvl1pPr lvl="0">
              <a:buClrTx/>
              <a:buSzTx/>
              <a:buFont typeface="Arial" panose="020B0604020202020204" pitchFamily="34" charset="0"/>
              <a:defRPr sz="2400"/>
            </a:lvl1pPr>
            <a:lvl2pPr lvl="1">
              <a:buClrTx/>
              <a:buSzTx/>
              <a:buFont typeface="Arial" panose="020B0604020202020204" pitchFamily="34" charset="0"/>
              <a:defRPr sz="2000"/>
            </a:lvl2pPr>
            <a:lvl3pPr lvl="2">
              <a:buClrTx/>
              <a:buSzTx/>
              <a:buFont typeface="Arial" panose="020B0604020202020204" pitchFamily="34" charset="0"/>
              <a:defRPr sz="1800"/>
            </a:lvl3pPr>
            <a:lvl4pPr lvl="3">
              <a:buClrTx/>
              <a:buSzTx/>
              <a:buFont typeface="Arial" panose="020B0604020202020204" pitchFamily="34" charset="0"/>
              <a:defRPr sz="1600"/>
            </a:lvl4pPr>
            <a:lvl5pPr lvl="4">
              <a:buClrTx/>
              <a:buSzTx/>
              <a:buFont typeface="Arial" panose="020B0604020202020204" pitchFamily="34" charset="0"/>
              <a:defRPr sz="1600"/>
            </a:lvl5pPr>
          </a:lstStyle>
          <a:p>
            <a:pPr marL="319405" lvl="0" indent="-319405"/>
            <a:r>
              <a:rPr lang="en-US" altLang="en-US" sz="2800" dirty="0"/>
              <a:t>A graph is called </a:t>
            </a:r>
            <a:r>
              <a:rPr lang="en-US" altLang="en-US" sz="3200" b="1" dirty="0">
                <a:solidFill>
                  <a:srgbClr val="FF0000"/>
                </a:solidFill>
              </a:rPr>
              <a:t>multigraph</a:t>
            </a:r>
            <a:r>
              <a:rPr lang="en-US" altLang="en-US" sz="3200" dirty="0"/>
              <a:t> if </a:t>
            </a:r>
            <a:r>
              <a:rPr lang="en-US" altLang="en-US" sz="2800" dirty="0"/>
              <a:t>containing:</a:t>
            </a:r>
          </a:p>
          <a:p>
            <a:pPr marL="719455" lvl="1" indent="-319405"/>
            <a:r>
              <a:rPr lang="en-US" altLang="en-US" sz="2800" dirty="0"/>
              <a:t>Multiple edges </a:t>
            </a:r>
          </a:p>
          <a:p>
            <a:pPr marL="719455" lvl="1" indent="-319405"/>
            <a:r>
              <a:rPr lang="en-US" altLang="en-US" sz="2800" dirty="0"/>
              <a:t>No loops.</a:t>
            </a:r>
          </a:p>
        </p:txBody>
      </p:sp>
      <p:sp>
        <p:nvSpPr>
          <p:cNvPr id="30726" name="Slide Number Placeholder 3"/>
          <p:cNvSpPr txBox="1">
            <a:spLocks noGrp="1"/>
          </p:cNvSpPr>
          <p:nvPr/>
        </p:nvSpPr>
        <p:spPr>
          <a:xfrm>
            <a:off x="0" y="1271588"/>
            <a:ext cx="533400" cy="24447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lnSpc>
                <a:spcPct val="80000"/>
              </a:lnSpc>
              <a:spcBef>
                <a:spcPct val="0"/>
              </a:spcBef>
              <a:buFontTx/>
              <a:buNone/>
            </a:pPr>
            <a:r>
              <a:rPr lang="en-US" altLang="en-US" sz="1200" b="1" dirty="0">
                <a:solidFill>
                  <a:srgbClr val="FFFFFF"/>
                </a:solidFill>
                <a:latin typeface="Arial" panose="020B0604020202020204" pitchFamily="34" charset="0"/>
              </a:rPr>
              <a:t> </a:t>
            </a:r>
            <a:fld id="{9A0DB2DC-4C9A-4742-B13C-FB6460FD3503}" type="slidenum">
              <a:rPr lang="en-US" altLang="en-US" sz="1200" b="1" dirty="0">
                <a:solidFill>
                  <a:srgbClr val="FFFFFF"/>
                </a:solidFill>
                <a:latin typeface="Arial" panose="020B0604020202020204" pitchFamily="34" charset="0"/>
              </a:rPr>
              <a:t>17</a:t>
            </a:fld>
            <a:endParaRPr lang="en-US" altLang="en-US" sz="1200" b="1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3" name="Rectangle 3"/>
          <p:cNvSpPr>
            <a:spLocks noGrp="1"/>
          </p:cNvSpPr>
          <p:nvPr/>
        </p:nvSpPr>
        <p:spPr>
          <a:xfrm>
            <a:off x="686435" y="4421333"/>
            <a:ext cx="5505450" cy="150685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t" anchorCtr="0">
            <a:spAutoFit/>
          </a:bodyPr>
          <a:lstStyle>
            <a:lvl1pPr lvl="0">
              <a:buClrTx/>
              <a:buSzTx/>
              <a:buFont typeface="Arial" panose="020B0604020202020204" pitchFamily="34" charset="0"/>
              <a:defRPr sz="2400"/>
            </a:lvl1pPr>
            <a:lvl2pPr lvl="1">
              <a:buClrTx/>
              <a:buSzTx/>
              <a:buFont typeface="Arial" panose="020B0604020202020204" pitchFamily="34" charset="0"/>
              <a:defRPr sz="2000"/>
            </a:lvl2pPr>
            <a:lvl3pPr lvl="2">
              <a:buClrTx/>
              <a:buSzTx/>
              <a:buFont typeface="Arial" panose="020B0604020202020204" pitchFamily="34" charset="0"/>
              <a:defRPr sz="1800"/>
            </a:lvl3pPr>
            <a:lvl4pPr lvl="3">
              <a:buClrTx/>
              <a:buSzTx/>
              <a:buFont typeface="Arial" panose="020B0604020202020204" pitchFamily="34" charset="0"/>
              <a:defRPr sz="1600"/>
            </a:lvl4pPr>
            <a:lvl5pPr lvl="4">
              <a:buClrTx/>
              <a:buSzTx/>
              <a:buFont typeface="Arial" panose="020B0604020202020204" pitchFamily="34" charset="0"/>
              <a:defRPr sz="1600"/>
            </a:lvl5pPr>
          </a:lstStyle>
          <a:p>
            <a:pPr marL="319405" lvl="0" indent="-319405"/>
            <a:r>
              <a:rPr lang="en-US" altLang="en-US" sz="2800" b="0" dirty="0"/>
              <a:t>A graph is called </a:t>
            </a:r>
            <a:r>
              <a:rPr lang="en-US" altLang="en-US" sz="3200" b="0" dirty="0">
                <a:solidFill>
                  <a:srgbClr val="FF0000"/>
                </a:solidFill>
              </a:rPr>
              <a:t>Pseudograph</a:t>
            </a:r>
            <a:r>
              <a:rPr lang="en-US" altLang="en-US" sz="3200" b="0" dirty="0"/>
              <a:t> if </a:t>
            </a:r>
            <a:r>
              <a:rPr lang="en-US" altLang="en-US" sz="2800" b="0" dirty="0"/>
              <a:t>containing:</a:t>
            </a:r>
          </a:p>
          <a:p>
            <a:pPr marL="719455" lvl="1" indent="-319405"/>
            <a:r>
              <a:rPr lang="en-US" altLang="en-US" sz="2800" b="0" dirty="0"/>
              <a:t>- Loops.</a:t>
            </a:r>
          </a:p>
        </p:txBody>
      </p:sp>
      <p:pic>
        <p:nvPicPr>
          <p:cNvPr id="12" name="Picture 18">
            <a:extLst>
              <a:ext uri="{FF2B5EF4-FFF2-40B4-BE49-F238E27FC236}">
                <a16:creationId xmlns:a16="http://schemas.microsoft.com/office/drawing/2014/main" id="{3A62DAA4-3341-4468-8FD6-B5504AFFDEB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9583" t="36111" r="43750" b="40555"/>
          <a:stretch>
            <a:fillRect/>
          </a:stretch>
        </p:blipFill>
        <p:spPr>
          <a:xfrm>
            <a:off x="6191885" y="4526878"/>
            <a:ext cx="2438400" cy="21336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Footer Placeholder 4"/>
          <p:cNvSpPr txBox="1">
            <a:spLocks noGrp="1"/>
          </p:cNvSpPr>
          <p:nvPr/>
        </p:nvSpPr>
        <p:spPr>
          <a:xfrm>
            <a:off x="2895600" y="6356350"/>
            <a:ext cx="3352800" cy="36512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FontTx/>
              <a:buNone/>
            </a:pPr>
            <a:r>
              <a:rPr lang="en-US" altLang="en-US" sz="1200" dirty="0">
                <a:solidFill>
                  <a:srgbClr val="898989"/>
                </a:solidFill>
                <a:latin typeface="Arial" panose="020B0604020202020204" pitchFamily="34" charset="0"/>
              </a:rPr>
              <a:t>Data Structures and Algorithms in Java </a:t>
            </a:r>
          </a:p>
        </p:txBody>
      </p:sp>
      <p:sp>
        <p:nvSpPr>
          <p:cNvPr id="34819" name="Slide Number Placeholder 5"/>
          <p:cNvSpPr txBox="1">
            <a:spLocks noGrp="1"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r" eaLnBrk="1" hangingPunct="1">
              <a:spcBef>
                <a:spcPct val="0"/>
              </a:spcBef>
              <a:buFontTx/>
              <a:buNone/>
            </a:pPr>
            <a:fld id="{9A0DB2DC-4C9A-4742-B13C-FB6460FD3503}" type="slidenum">
              <a:rPr lang="en-US" altLang="en-US" sz="1200" dirty="0">
                <a:solidFill>
                  <a:srgbClr val="898989"/>
                </a:solidFill>
                <a:latin typeface="Arial" panose="020B0604020202020204" pitchFamily="34" charset="0"/>
              </a:rPr>
              <a:t>18</a:t>
            </a:fld>
            <a:r>
              <a:rPr lang="en-US" altLang="en-US" sz="1200" dirty="0">
                <a:solidFill>
                  <a:srgbClr val="898989"/>
                </a:solidFill>
                <a:latin typeface="Arial" panose="020B0604020202020204" pitchFamily="34" charset="0"/>
              </a:rPr>
              <a:t>/36</a:t>
            </a:r>
          </a:p>
        </p:txBody>
      </p:sp>
      <p:sp>
        <p:nvSpPr>
          <p:cNvPr id="34820" name="Rectangle 2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701675"/>
          </a:xfrm>
        </p:spPr>
        <p:txBody>
          <a:bodyPr vert="horz" wrap="square" lIns="91440" tIns="45720" rIns="91440" bIns="45720" anchor="ctr" anchorCtr="0">
            <a:spAutoFit/>
          </a:bodyPr>
          <a:lstStyle/>
          <a:p>
            <a:pPr eaLnBrk="1" hangingPunct="1"/>
            <a:r>
              <a:rPr lang="en-US" altLang="en-US" sz="4000" b="1" dirty="0">
                <a:solidFill>
                  <a:srgbClr val="CC3300"/>
                </a:solidFill>
              </a:rPr>
              <a:t>Graph Terminology - 4</a:t>
            </a:r>
          </a:p>
        </p:txBody>
      </p:sp>
      <p:sp>
        <p:nvSpPr>
          <p:cNvPr id="34821" name="Rectangle 3"/>
          <p:cNvSpPr>
            <a:spLocks noGrp="1"/>
          </p:cNvSpPr>
          <p:nvPr>
            <p:ph sz="quarter" idx="4294967295"/>
          </p:nvPr>
        </p:nvSpPr>
        <p:spPr>
          <a:xfrm>
            <a:off x="457200" y="1271588"/>
            <a:ext cx="8305800" cy="4819650"/>
          </a:xfrm>
        </p:spPr>
        <p:txBody>
          <a:bodyPr vert="horz" wrap="square" lIns="91440" tIns="45720" rIns="91440" bIns="45720" anchor="t" anchorCtr="0">
            <a:spAutoFit/>
          </a:bodyPr>
          <a:lstStyle>
            <a:lvl1pPr lvl="0">
              <a:buClrTx/>
              <a:buSzTx/>
              <a:buFont typeface="Arial" panose="020B0604020202020204" pitchFamily="34" charset="0"/>
              <a:defRPr sz="2400"/>
            </a:lvl1pPr>
            <a:lvl2pPr lvl="1">
              <a:buClrTx/>
              <a:buSzTx/>
              <a:buFont typeface="Arial" panose="020B0604020202020204" pitchFamily="34" charset="0"/>
              <a:defRPr sz="2000"/>
            </a:lvl2pPr>
            <a:lvl3pPr lvl="2">
              <a:buClrTx/>
              <a:buSzTx/>
              <a:buFont typeface="Arial" panose="020B0604020202020204" pitchFamily="34" charset="0"/>
              <a:defRPr sz="1800"/>
            </a:lvl3pPr>
            <a:lvl4pPr lvl="3">
              <a:buClrTx/>
              <a:buSzTx/>
              <a:buFont typeface="Arial" panose="020B0604020202020204" pitchFamily="34" charset="0"/>
              <a:defRPr sz="1600"/>
            </a:lvl4pPr>
            <a:lvl5pPr lvl="4">
              <a:buClrTx/>
              <a:buSzTx/>
              <a:buFont typeface="Arial" panose="020B0604020202020204" pitchFamily="34" charset="0"/>
              <a:defRPr sz="1600"/>
            </a:lvl5pPr>
          </a:lstStyle>
          <a:p>
            <a:pPr marL="319405" lvl="0" indent="-319405" algn="just"/>
            <a:r>
              <a:rPr lang="en-US" altLang="en-US" dirty="0"/>
              <a:t>A </a:t>
            </a:r>
            <a:r>
              <a:rPr lang="en-US" altLang="en-US" b="1" i="1" dirty="0">
                <a:solidFill>
                  <a:srgbClr val="FF0000"/>
                </a:solidFill>
              </a:rPr>
              <a:t>path</a:t>
            </a:r>
            <a:r>
              <a:rPr lang="en-US" altLang="en-US" b="1" i="1" dirty="0"/>
              <a:t> </a:t>
            </a:r>
            <a:r>
              <a:rPr lang="en-US" altLang="en-US" dirty="0"/>
              <a:t>is a sequence of alternating vertices and edges that starts at a vertex and ends at a vertex such that each edge is incident to its predecessor and successor vertex. </a:t>
            </a:r>
          </a:p>
          <a:p>
            <a:pPr marL="319405" lvl="0" indent="-319405" algn="just"/>
            <a:r>
              <a:rPr lang="en-US" altLang="en-US" dirty="0"/>
              <a:t>A </a:t>
            </a:r>
            <a:r>
              <a:rPr lang="en-US" altLang="en-US" b="1" i="1" dirty="0">
                <a:solidFill>
                  <a:srgbClr val="FF0000"/>
                </a:solidFill>
              </a:rPr>
              <a:t>cycle</a:t>
            </a:r>
            <a:r>
              <a:rPr lang="en-US" altLang="en-US" b="1" i="1" dirty="0"/>
              <a:t> </a:t>
            </a:r>
            <a:r>
              <a:rPr lang="en-US" altLang="en-US" dirty="0"/>
              <a:t>is a path that starts and ends at the same vertex, and that includes at least one edge. </a:t>
            </a:r>
          </a:p>
          <a:p>
            <a:pPr marL="319405" lvl="0" indent="-319405" algn="just"/>
            <a:r>
              <a:rPr lang="en-US" altLang="en-US" dirty="0"/>
              <a:t>We say that a path is</a:t>
            </a:r>
            <a:r>
              <a:rPr lang="en-US" altLang="en-US" dirty="0">
                <a:solidFill>
                  <a:srgbClr val="FF0000"/>
                </a:solidFill>
              </a:rPr>
              <a:t> </a:t>
            </a:r>
            <a:r>
              <a:rPr lang="en-US" altLang="en-US" b="1" i="1" dirty="0">
                <a:solidFill>
                  <a:srgbClr val="FF0000"/>
                </a:solidFill>
              </a:rPr>
              <a:t>simple</a:t>
            </a:r>
            <a:r>
              <a:rPr lang="en-US" altLang="en-US" b="1" i="1" dirty="0"/>
              <a:t> </a:t>
            </a:r>
            <a:r>
              <a:rPr lang="en-US" altLang="en-US" dirty="0"/>
              <a:t>if each </a:t>
            </a:r>
            <a:r>
              <a:rPr lang="en-US" altLang="en-US" dirty="0">
                <a:solidFill>
                  <a:srgbClr val="FF0000"/>
                </a:solidFill>
              </a:rPr>
              <a:t>vertex</a:t>
            </a:r>
            <a:r>
              <a:rPr lang="en-US" altLang="en-US" dirty="0"/>
              <a:t> in the path is </a:t>
            </a:r>
            <a:r>
              <a:rPr lang="en-US" altLang="en-US" dirty="0">
                <a:solidFill>
                  <a:srgbClr val="FF0000"/>
                </a:solidFill>
              </a:rPr>
              <a:t>distinct</a:t>
            </a:r>
            <a:endParaRPr lang="en-US" altLang="en-US" dirty="0"/>
          </a:p>
          <a:p>
            <a:pPr marL="319405" lvl="0" indent="-319405" algn="just"/>
            <a:r>
              <a:rPr lang="en-US" altLang="en-US" dirty="0"/>
              <a:t>We say that a cycle is </a:t>
            </a:r>
            <a:r>
              <a:rPr lang="en-US" altLang="en-US" b="1" i="1" dirty="0"/>
              <a:t>simple </a:t>
            </a:r>
            <a:r>
              <a:rPr lang="en-US" altLang="en-US" dirty="0"/>
              <a:t>if each vertex in the cycle is distinct, except for the first and last one. </a:t>
            </a:r>
          </a:p>
          <a:p>
            <a:pPr marL="319405" lvl="0" indent="-319405" algn="just"/>
            <a:r>
              <a:rPr lang="en-US" altLang="en-US" dirty="0"/>
              <a:t>A </a:t>
            </a:r>
            <a:r>
              <a:rPr lang="en-US" altLang="en-US" b="1" i="1" dirty="0"/>
              <a:t>directed path </a:t>
            </a:r>
            <a:r>
              <a:rPr lang="en-US" altLang="en-US" dirty="0"/>
              <a:t>is a path such that all edges are directed and are traversed along their direction. A </a:t>
            </a:r>
            <a:r>
              <a:rPr lang="en-US" altLang="en-US" b="1" i="1" dirty="0"/>
              <a:t>directed cycle </a:t>
            </a:r>
            <a:r>
              <a:rPr lang="en-US" altLang="en-US" dirty="0"/>
              <a:t>is similarly defined</a:t>
            </a:r>
            <a:r>
              <a:rPr lang="en-US" altLang="en-US" sz="2200" dirty="0"/>
              <a:t>.</a:t>
            </a:r>
          </a:p>
        </p:txBody>
      </p:sp>
      <p:sp>
        <p:nvSpPr>
          <p:cNvPr id="34822" name="Slide Number Placeholder 3"/>
          <p:cNvSpPr txBox="1">
            <a:spLocks noGrp="1"/>
          </p:cNvSpPr>
          <p:nvPr/>
        </p:nvSpPr>
        <p:spPr>
          <a:xfrm>
            <a:off x="0" y="1271588"/>
            <a:ext cx="533400" cy="24447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lnSpc>
                <a:spcPct val="80000"/>
              </a:lnSpc>
              <a:spcBef>
                <a:spcPct val="0"/>
              </a:spcBef>
              <a:buFontTx/>
              <a:buNone/>
            </a:pPr>
            <a:r>
              <a:rPr lang="en-US" altLang="en-US" sz="1200" b="1" dirty="0">
                <a:solidFill>
                  <a:srgbClr val="FFFFFF"/>
                </a:solidFill>
                <a:latin typeface="Arial" panose="020B0604020202020204" pitchFamily="34" charset="0"/>
              </a:rPr>
              <a:t> </a:t>
            </a:r>
            <a:fld id="{9A0DB2DC-4C9A-4742-B13C-FB6460FD3503}" type="slidenum">
              <a:rPr lang="en-US" altLang="en-US" sz="1200" b="1" dirty="0">
                <a:solidFill>
                  <a:srgbClr val="FFFFFF"/>
                </a:solidFill>
                <a:latin typeface="Arial" panose="020B0604020202020204" pitchFamily="34" charset="0"/>
              </a:rPr>
              <a:t>18</a:t>
            </a:fld>
            <a:endParaRPr lang="en-US" altLang="en-US" sz="1200" b="1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Footer Placeholder 4"/>
          <p:cNvSpPr txBox="1">
            <a:spLocks noGrp="1"/>
          </p:cNvSpPr>
          <p:nvPr/>
        </p:nvSpPr>
        <p:spPr>
          <a:xfrm>
            <a:off x="2895600" y="6356350"/>
            <a:ext cx="3352800" cy="36512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FontTx/>
              <a:buNone/>
            </a:pPr>
            <a:r>
              <a:rPr lang="en-US" altLang="en-US" sz="1200" dirty="0">
                <a:solidFill>
                  <a:srgbClr val="898989"/>
                </a:solidFill>
                <a:latin typeface="Arial" panose="020B0604020202020204" pitchFamily="34" charset="0"/>
              </a:rPr>
              <a:t>Data Structures and Algorithms in Java </a:t>
            </a:r>
          </a:p>
        </p:txBody>
      </p:sp>
      <p:sp>
        <p:nvSpPr>
          <p:cNvPr id="34819" name="Slide Number Placeholder 5"/>
          <p:cNvSpPr txBox="1">
            <a:spLocks noGrp="1"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r" eaLnBrk="1" hangingPunct="1">
              <a:spcBef>
                <a:spcPct val="0"/>
              </a:spcBef>
              <a:buFontTx/>
              <a:buNone/>
            </a:pPr>
            <a:fld id="{9A0DB2DC-4C9A-4742-B13C-FB6460FD3503}" type="slidenum">
              <a:rPr lang="en-US" altLang="en-US" sz="1200" dirty="0">
                <a:solidFill>
                  <a:srgbClr val="898989"/>
                </a:solidFill>
                <a:latin typeface="Arial" panose="020B0604020202020204" pitchFamily="34" charset="0"/>
              </a:rPr>
              <a:t>19</a:t>
            </a:fld>
            <a:r>
              <a:rPr lang="en-US" altLang="en-US" sz="1200" dirty="0">
                <a:solidFill>
                  <a:srgbClr val="898989"/>
                </a:solidFill>
                <a:latin typeface="Arial" panose="020B0604020202020204" pitchFamily="34" charset="0"/>
              </a:rPr>
              <a:t>/36</a:t>
            </a:r>
          </a:p>
        </p:txBody>
      </p:sp>
      <p:sp>
        <p:nvSpPr>
          <p:cNvPr id="34820" name="Rectangle 2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701675"/>
          </a:xfrm>
        </p:spPr>
        <p:txBody>
          <a:bodyPr vert="horz" wrap="square" lIns="91440" tIns="45720" rIns="91440" bIns="45720" anchor="ctr" anchorCtr="0">
            <a:spAutoFit/>
          </a:bodyPr>
          <a:lstStyle/>
          <a:p>
            <a:pPr eaLnBrk="1" hangingPunct="1"/>
            <a:r>
              <a:rPr lang="en-US" altLang="en-US" sz="4000" b="1" dirty="0">
                <a:solidFill>
                  <a:srgbClr val="CC3300"/>
                </a:solidFill>
              </a:rPr>
              <a:t>Graph Terminology - 4</a:t>
            </a:r>
          </a:p>
        </p:txBody>
      </p:sp>
      <p:sp>
        <p:nvSpPr>
          <p:cNvPr id="34822" name="Slide Number Placeholder 3"/>
          <p:cNvSpPr txBox="1">
            <a:spLocks noGrp="1"/>
          </p:cNvSpPr>
          <p:nvPr/>
        </p:nvSpPr>
        <p:spPr>
          <a:xfrm>
            <a:off x="0" y="1271588"/>
            <a:ext cx="533400" cy="24447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lnSpc>
                <a:spcPct val="80000"/>
              </a:lnSpc>
              <a:spcBef>
                <a:spcPct val="0"/>
              </a:spcBef>
              <a:buFontTx/>
              <a:buNone/>
            </a:pPr>
            <a:r>
              <a:rPr lang="en-US" altLang="en-US" sz="1200" b="1" dirty="0">
                <a:solidFill>
                  <a:srgbClr val="FFFFFF"/>
                </a:solidFill>
                <a:latin typeface="Arial" panose="020B0604020202020204" pitchFamily="34" charset="0"/>
              </a:rPr>
              <a:t> </a:t>
            </a:r>
            <a:fld id="{9A0DB2DC-4C9A-4742-B13C-FB6460FD3503}" type="slidenum">
              <a:rPr lang="en-US" altLang="en-US" sz="1200" b="1" dirty="0">
                <a:solidFill>
                  <a:srgbClr val="FFFFFF"/>
                </a:solidFill>
                <a:latin typeface="Arial" panose="020B0604020202020204" pitchFamily="34" charset="0"/>
              </a:rPr>
              <a:t>19</a:t>
            </a:fld>
            <a:endParaRPr lang="en-US" altLang="en-US" sz="1200" b="1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1981200"/>
            <a:ext cx="3324860" cy="3128645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4191000" y="1760220"/>
            <a:ext cx="4572000" cy="33909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ts val="1000"/>
              </a:spcBef>
              <a:spcAft>
                <a:spcPct val="0"/>
              </a:spcAft>
              <a:buClr>
                <a:schemeClr val="tx1"/>
              </a:buClr>
              <a:buSzTx/>
              <a:buFont typeface="Arial" panose="020B0604020202020204" pitchFamily="34" charset="0"/>
              <a:buNone/>
              <a:defRPr/>
            </a:pPr>
            <a:r>
              <a:rPr lang="en-US" sz="2400" b="0" noProof="0">
                <a:ln>
                  <a:noFill/>
                </a:ln>
                <a:effectLst/>
                <a:uLnTx/>
                <a:uFillTx/>
                <a:latin typeface="+mj-lt"/>
                <a:sym typeface="+mn-ea"/>
              </a:rPr>
              <a:t>Path: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ts val="1000"/>
              </a:spcBef>
              <a:spcAft>
                <a:spcPct val="0"/>
              </a:spcAft>
              <a:buClr>
                <a:schemeClr val="tx1"/>
              </a:buClr>
              <a:buSzTx/>
              <a:buFont typeface="Arial" panose="020B0604020202020204" pitchFamily="34" charset="0"/>
              <a:buNone/>
              <a:defRPr/>
            </a:pPr>
            <a:r>
              <a:rPr lang="en-US" sz="2400" b="0" noProof="0">
                <a:ln>
                  <a:noFill/>
                </a:ln>
                <a:effectLst/>
                <a:uLnTx/>
                <a:uFillTx/>
                <a:latin typeface="+mj-lt"/>
                <a:sym typeface="+mn-ea"/>
              </a:rPr>
              <a:t>	1-&gt;2-&gt;3-&gt;4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ts val="1000"/>
              </a:spcBef>
              <a:spcAft>
                <a:spcPct val="0"/>
              </a:spcAft>
              <a:buClr>
                <a:schemeClr val="tx1"/>
              </a:buClr>
              <a:buSzTx/>
              <a:buFont typeface="Arial" panose="020B0604020202020204" pitchFamily="34" charset="0"/>
              <a:buNone/>
              <a:defRPr/>
            </a:pPr>
            <a:r>
              <a:rPr lang="en-US" sz="2400" b="0" noProof="0">
                <a:ln>
                  <a:noFill/>
                </a:ln>
                <a:effectLst/>
                <a:uLnTx/>
                <a:uFillTx/>
                <a:latin typeface="+mj-lt"/>
                <a:sym typeface="+mn-ea"/>
              </a:rPr>
              <a:t>	1-&gt;2-&gt;3-&gt;4-&gt;2-&gt;1-&gt;3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ts val="1000"/>
              </a:spcBef>
              <a:spcAft>
                <a:spcPct val="0"/>
              </a:spcAft>
              <a:buClr>
                <a:schemeClr val="tx1"/>
              </a:buClr>
              <a:buSzTx/>
              <a:buFont typeface="Arial" panose="020B0604020202020204" pitchFamily="34" charset="0"/>
              <a:buNone/>
              <a:defRPr/>
            </a:pPr>
            <a:r>
              <a:rPr lang="en-US" sz="2400" b="0" noProof="0">
                <a:ln>
                  <a:noFill/>
                </a:ln>
                <a:effectLst/>
                <a:uLnTx/>
                <a:uFillTx/>
                <a:latin typeface="+mj-lt"/>
                <a:sym typeface="+mn-ea"/>
              </a:rPr>
              <a:t>Cycle: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ts val="1000"/>
              </a:spcBef>
              <a:spcAft>
                <a:spcPct val="0"/>
              </a:spcAft>
              <a:buClr>
                <a:schemeClr val="tx1"/>
              </a:buClr>
              <a:buSzTx/>
              <a:buFont typeface="Arial" panose="020B0604020202020204" pitchFamily="34" charset="0"/>
              <a:buNone/>
              <a:defRPr/>
            </a:pPr>
            <a:r>
              <a:rPr lang="en-US" sz="2400" b="0" noProof="0">
                <a:ln>
                  <a:noFill/>
                </a:ln>
                <a:effectLst/>
                <a:uLnTx/>
                <a:uFillTx/>
                <a:latin typeface="+mj-lt"/>
                <a:sym typeface="+mn-ea"/>
              </a:rPr>
              <a:t>	</a:t>
            </a:r>
            <a:r>
              <a:rPr lang="en-US" sz="2400" b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j-lt"/>
                <a:sym typeface="+mn-ea"/>
              </a:rPr>
              <a:t>2</a:t>
            </a:r>
            <a:r>
              <a:rPr lang="en-US" sz="2400" b="0" noProof="0">
                <a:ln>
                  <a:noFill/>
                </a:ln>
                <a:effectLst/>
                <a:uLnTx/>
                <a:uFillTx/>
                <a:latin typeface="+mj-lt"/>
                <a:sym typeface="+mn-ea"/>
              </a:rPr>
              <a:t>-&gt;3-&gt;4-&gt;</a:t>
            </a:r>
            <a:r>
              <a:rPr lang="en-US" sz="2400" b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j-lt"/>
                <a:sym typeface="+mn-ea"/>
              </a:rPr>
              <a:t>2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ts val="1000"/>
              </a:spcBef>
              <a:spcAft>
                <a:spcPct val="0"/>
              </a:spcAft>
              <a:buClr>
                <a:schemeClr val="tx1"/>
              </a:buClr>
              <a:buSzTx/>
              <a:buFont typeface="Arial" panose="020B0604020202020204" pitchFamily="34" charset="0"/>
              <a:buNone/>
              <a:defRPr/>
            </a:pPr>
            <a:r>
              <a:rPr lang="en-US" sz="2400" b="0" noProof="0">
                <a:ln>
                  <a:noFill/>
                </a:ln>
                <a:effectLst/>
                <a:uLnTx/>
                <a:uFillTx/>
                <a:latin typeface="+mj-lt"/>
                <a:sym typeface="+mn-ea"/>
              </a:rPr>
              <a:t>	</a:t>
            </a:r>
            <a:r>
              <a:rPr lang="en-US" sz="2400" b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j-lt"/>
                <a:sym typeface="+mn-ea"/>
              </a:rPr>
              <a:t>1</a:t>
            </a:r>
            <a:r>
              <a:rPr lang="en-US" sz="2400" b="0" noProof="0">
                <a:ln>
                  <a:noFill/>
                </a:ln>
                <a:effectLst/>
                <a:uLnTx/>
                <a:uFillTx/>
                <a:latin typeface="+mj-lt"/>
                <a:sym typeface="+mn-ea"/>
              </a:rPr>
              <a:t>-&gt;2-&gt;3-&gt;4-&gt;2-&gt;3-&gt;</a:t>
            </a:r>
            <a:r>
              <a:rPr lang="en-US" sz="2400" b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j-lt"/>
                <a:sym typeface="+mn-ea"/>
              </a:rPr>
              <a:t>1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Footer Placeholder 4"/>
          <p:cNvSpPr txBox="1">
            <a:spLocks noGrp="1"/>
          </p:cNvSpPr>
          <p:nvPr>
            <p:ph type="ftr" sz="quarter" idx="11"/>
          </p:nvPr>
        </p:nvSpPr>
        <p:spPr>
          <a:noFill/>
          <a:ln>
            <a:noFill/>
          </a:ln>
        </p:spPr>
        <p:txBody>
          <a:bodyPr anchor="ctr" anchorCtr="0"/>
          <a:lstStyle/>
          <a:p>
            <a:pPr marL="0" indent="0" algn="ctr" eaLnBrk="1" hangingPunct="1">
              <a:spcBef>
                <a:spcPct val="0"/>
              </a:spcBef>
              <a:buFontTx/>
              <a:buNone/>
            </a:pPr>
            <a:r>
              <a:rPr lang="en-US" altLang="en-US" sz="1200" dirty="0">
                <a:solidFill>
                  <a:srgbClr val="898989"/>
                </a:solidFill>
                <a:latin typeface="Arial" panose="020B0604020202020204" pitchFamily="34" charset="0"/>
              </a:rPr>
              <a:t>Data Structures and Algorithms in Java </a:t>
            </a:r>
          </a:p>
        </p:txBody>
      </p:sp>
      <p:sp>
        <p:nvSpPr>
          <p:cNvPr id="5123" name="Slide Number Placeholder 5"/>
          <p:cNvSpPr txBox="1">
            <a:spLocks noGrp="1"/>
          </p:cNvSpPr>
          <p:nvPr>
            <p:ph type="sldNum" sz="quarter" idx="12"/>
          </p:nvPr>
        </p:nvSpPr>
        <p:spPr>
          <a:noFill/>
          <a:ln>
            <a:noFill/>
          </a:ln>
        </p:spPr>
        <p:txBody>
          <a:bodyPr anchor="ctr" anchorCtr="0"/>
          <a:lstStyle/>
          <a:p>
            <a:pPr marL="0" indent="0" algn="r" eaLnBrk="1" hangingPunct="1">
              <a:spcBef>
                <a:spcPct val="0"/>
              </a:spcBef>
              <a:buFontTx/>
              <a:buNone/>
            </a:pPr>
            <a:fld id="{9A0DB2DC-4C9A-4742-B13C-FB6460FD3503}" type="slidenum">
              <a:rPr lang="en-US" altLang="en-US" sz="1200" dirty="0">
                <a:solidFill>
                  <a:srgbClr val="898989"/>
                </a:solidFill>
                <a:latin typeface="Arial" panose="020B0604020202020204" pitchFamily="34" charset="0"/>
              </a:rPr>
              <a:t>2</a:t>
            </a:fld>
            <a:r>
              <a:rPr lang="en-US" altLang="en-US" sz="1200" dirty="0">
                <a:solidFill>
                  <a:srgbClr val="898989"/>
                </a:solidFill>
                <a:latin typeface="Arial" panose="020B0604020202020204" pitchFamily="34" charset="0"/>
              </a:rPr>
              <a:t>/36</a:t>
            </a:r>
          </a:p>
        </p:txBody>
      </p:sp>
      <p:sp>
        <p:nvSpPr>
          <p:cNvPr id="5124" name="Rectangle 2"/>
          <p:cNvSpPr>
            <a:spLocks noGrp="1"/>
          </p:cNvSpPr>
          <p:nvPr>
            <p:ph type="title"/>
          </p:nvPr>
        </p:nvSpPr>
        <p:spPr>
          <a:xfrm>
            <a:off x="762000" y="685800"/>
            <a:ext cx="6931025" cy="701675"/>
          </a:xfrm>
        </p:spPr>
        <p:txBody>
          <a:bodyPr vert="horz" wrap="square" lIns="91440" tIns="45720" rIns="91440" bIns="45720" anchor="ctr" anchorCtr="0">
            <a:spAutoFit/>
          </a:bodyPr>
          <a:lstStyle/>
          <a:p>
            <a:pPr eaLnBrk="1" hangingPunct="1"/>
            <a:r>
              <a:rPr lang="en-US" altLang="en-US" sz="4000" b="1" dirty="0">
                <a:solidFill>
                  <a:srgbClr val="CC3300"/>
                </a:solidFill>
              </a:rPr>
              <a:t>Objectives</a:t>
            </a:r>
            <a:endParaRPr lang="fr-FR" altLang="en-US" sz="4000" b="1" dirty="0">
              <a:solidFill>
                <a:srgbClr val="CC3300"/>
              </a:solidFill>
            </a:endParaRPr>
          </a:p>
        </p:txBody>
      </p:sp>
      <p:sp>
        <p:nvSpPr>
          <p:cNvPr id="5125" name="Slide Number Placeholder 3"/>
          <p:cNvSpPr txBox="1">
            <a:spLocks noGrp="1"/>
          </p:cNvSpPr>
          <p:nvPr/>
        </p:nvSpPr>
        <p:spPr>
          <a:xfrm>
            <a:off x="0" y="1271588"/>
            <a:ext cx="533400" cy="24447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lnSpc>
                <a:spcPct val="80000"/>
              </a:lnSpc>
              <a:spcBef>
                <a:spcPct val="0"/>
              </a:spcBef>
              <a:buFontTx/>
              <a:buNone/>
            </a:pPr>
            <a:r>
              <a:rPr lang="en-US" altLang="en-US" sz="1200" b="1" dirty="0">
                <a:solidFill>
                  <a:srgbClr val="FFFFFF"/>
                </a:solidFill>
                <a:latin typeface="Arial" panose="020B0604020202020204" pitchFamily="34" charset="0"/>
              </a:rPr>
              <a:t> </a:t>
            </a:r>
            <a:fld id="{9A0DB2DC-4C9A-4742-B13C-FB6460FD3503}" type="slidenum">
              <a:rPr lang="en-US" altLang="en-US" sz="1200" b="1" dirty="0">
                <a:solidFill>
                  <a:srgbClr val="FFFFFF"/>
                </a:solidFill>
                <a:latin typeface="Arial" panose="020B0604020202020204" pitchFamily="34" charset="0"/>
              </a:rPr>
              <a:t>2</a:t>
            </a:fld>
            <a:endParaRPr lang="en-US" altLang="en-US" sz="1200" b="1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5126" name="Rectangle 3"/>
          <p:cNvSpPr/>
          <p:nvPr/>
        </p:nvSpPr>
        <p:spPr>
          <a:xfrm>
            <a:off x="2286000" y="1676400"/>
            <a:ext cx="4114800" cy="39624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319405" lvl="0" indent="-319405" eaLnBrk="1" hangingPunct="1"/>
            <a:r>
              <a:rPr lang="en-US" altLang="en-US" sz="2400" dirty="0"/>
              <a:t>Graph Introduction</a:t>
            </a:r>
          </a:p>
          <a:p>
            <a:pPr marL="319405" lvl="0" indent="-319405" eaLnBrk="1" hangingPunct="1"/>
            <a:r>
              <a:rPr lang="en-US" altLang="en-US" sz="2400" dirty="0"/>
              <a:t>Graph definition</a:t>
            </a:r>
          </a:p>
          <a:p>
            <a:pPr marL="319405" lvl="0" indent="-319405" eaLnBrk="1" hangingPunct="1"/>
            <a:r>
              <a:rPr lang="en-US" altLang="en-US" sz="2400" dirty="0"/>
              <a:t>Graph Terminology</a:t>
            </a:r>
          </a:p>
          <a:p>
            <a:pPr marL="319405" lvl="0" indent="-319405" eaLnBrk="1" hangingPunct="1"/>
            <a:r>
              <a:rPr lang="en-US" altLang="en-US" sz="2400" dirty="0"/>
              <a:t>Graph applications</a:t>
            </a:r>
          </a:p>
          <a:p>
            <a:pPr marL="319405" lvl="0" indent="-319405" eaLnBrk="1" hangingPunct="1"/>
            <a:r>
              <a:rPr lang="en-US" altLang="en-US" sz="2400" dirty="0"/>
              <a:t>Graph Representation </a:t>
            </a:r>
          </a:p>
          <a:p>
            <a:pPr marL="319405" lvl="0" indent="-319405" eaLnBrk="1" hangingPunct="1"/>
            <a:r>
              <a:rPr lang="en-US" altLang="en-US" sz="2400" dirty="0"/>
              <a:t>Graph Traversals</a:t>
            </a:r>
          </a:p>
          <a:p>
            <a:pPr marL="319405" lvl="0" indent="-319405" eaLnBrk="1" hangingPunct="1"/>
            <a:r>
              <a:rPr lang="en-US" altLang="en-US" sz="2400" dirty="0"/>
              <a:t>Shortest Paths</a:t>
            </a:r>
          </a:p>
          <a:p>
            <a:pPr marL="742950" lvl="1" indent="-285750" eaLnBrk="1" hangingPunct="1"/>
            <a:r>
              <a:rPr lang="en-US" altLang="en-US" sz="2400" b="1" dirty="0"/>
              <a:t>Dijsktra algorithm</a:t>
            </a:r>
          </a:p>
          <a:p>
            <a:pPr marL="742950" lvl="1" indent="-285750" eaLnBrk="1" hangingPunct="1"/>
            <a:r>
              <a:rPr lang="en-US" altLang="en-US" sz="2400" b="1" dirty="0"/>
              <a:t>Floyd algorithm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3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6800"/>
            <a:ext cx="4648200" cy="404018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4820" name="Rectangle 2"/>
          <p:cNvSpPr>
            <a:spLocks noGrp="1"/>
          </p:cNvSpPr>
          <p:nvPr/>
        </p:nvSpPr>
        <p:spPr>
          <a:xfrm>
            <a:off x="457200" y="304800"/>
            <a:ext cx="8229600" cy="70167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ctr" anchorCtr="0">
            <a:sp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sz="4000" b="1" dirty="0">
                <a:solidFill>
                  <a:srgbClr val="CC3300"/>
                </a:solidFill>
              </a:rPr>
              <a:t>Graph Terminology - 4</a:t>
            </a:r>
          </a:p>
        </p:txBody>
      </p:sp>
      <p:sp>
        <p:nvSpPr>
          <p:cNvPr id="7" name="Footer Placeholder 3"/>
          <p:cNvSpPr txBox="1">
            <a:spLocks noGrp="1"/>
          </p:cNvSpPr>
          <p:nvPr/>
        </p:nvSpPr>
        <p:spPr bwMode="auto">
          <a:xfrm>
            <a:off x="4800600" y="2514600"/>
            <a:ext cx="3886200" cy="2005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ts val="1000"/>
              </a:spcBef>
              <a:spcAft>
                <a:spcPct val="0"/>
              </a:spcAft>
              <a:buClr>
                <a:schemeClr val="tx1"/>
              </a:buClr>
              <a:buSzTx/>
              <a:buFont typeface="Arial" panose="020B0604020202020204" pitchFamily="34" charset="0"/>
              <a:buNone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Path: a-&gt;b-&gt;c-&gt;b-&gt;d</a:t>
            </a: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ts val="1000"/>
              </a:spcBef>
              <a:spcAft>
                <a:spcPct val="0"/>
              </a:spcAft>
              <a:buClr>
                <a:schemeClr val="tx1"/>
              </a:buClr>
              <a:buSzTx/>
              <a:buFont typeface="Arial" panose="020B0604020202020204" pitchFamily="34" charset="0"/>
              <a:buNone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Simple path:  a-&gt;b-&gt;d</a:t>
            </a: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ts val="1000"/>
              </a:spcBef>
              <a:spcAft>
                <a:spcPct val="0"/>
              </a:spcAft>
              <a:buClr>
                <a:schemeClr val="tx1"/>
              </a:buClr>
              <a:buSzTx/>
              <a:buFont typeface="Arial" panose="020B0604020202020204" pitchFamily="34" charset="0"/>
              <a:buNone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Cycle: d-&gt;c-&gt;b-&gt;c-&gt;b-&gt;d</a:t>
            </a: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ts val="1000"/>
              </a:spcBef>
              <a:spcAft>
                <a:spcPct val="0"/>
              </a:spcAft>
              <a:buClr>
                <a:schemeClr val="tx1"/>
              </a:buClr>
              <a:buSzTx/>
              <a:buFont typeface="Arial" panose="020B0604020202020204" pitchFamily="34" charset="0"/>
              <a:buNone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Simple cycle: b-&gt;d-&gt;c-&gt;b</a:t>
            </a:r>
          </a:p>
        </p:txBody>
      </p:sp>
      <p:sp>
        <p:nvSpPr>
          <p:cNvPr id="36869" name="Rectangle 3"/>
          <p:cNvSpPr>
            <a:spLocks noGrp="1"/>
          </p:cNvSpPr>
          <p:nvPr/>
        </p:nvSpPr>
        <p:spPr>
          <a:xfrm>
            <a:off x="228600" y="5334000"/>
            <a:ext cx="8609965" cy="156845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t" anchorCtr="0">
            <a:spAutoFit/>
          </a:bodyPr>
          <a:lstStyle>
            <a:lvl1pPr lvl="0">
              <a:buClrTx/>
              <a:buSzTx/>
              <a:buFont typeface="Arial" panose="020B0604020202020204" pitchFamily="34" charset="0"/>
              <a:defRPr sz="2400"/>
            </a:lvl1pPr>
            <a:lvl2pPr lvl="1">
              <a:buClrTx/>
              <a:buSzTx/>
              <a:buFont typeface="Arial" panose="020B0604020202020204" pitchFamily="34" charset="0"/>
              <a:defRPr sz="2000"/>
            </a:lvl2pPr>
            <a:lvl3pPr lvl="2">
              <a:buClrTx/>
              <a:buSzTx/>
              <a:buFont typeface="Arial" panose="020B0604020202020204" pitchFamily="34" charset="0"/>
              <a:defRPr sz="1800"/>
            </a:lvl3pPr>
            <a:lvl4pPr lvl="3">
              <a:buClrTx/>
              <a:buSzTx/>
              <a:buFont typeface="Arial" panose="020B0604020202020204" pitchFamily="34" charset="0"/>
              <a:defRPr sz="1600"/>
            </a:lvl4pPr>
            <a:lvl5pPr lvl="4">
              <a:buClrTx/>
              <a:buSzTx/>
              <a:buFont typeface="Arial" panose="020B0604020202020204" pitchFamily="34" charset="0"/>
              <a:defRPr sz="1600"/>
            </a:lvl5pPr>
          </a:lstStyle>
          <a:p>
            <a:pPr marL="319405" lvl="0" indent="-319405"/>
            <a:r>
              <a:rPr lang="en-US" altLang="en-US" b="0" dirty="0"/>
              <a:t>If a graph is simple, we may omit the edges when describing path </a:t>
            </a:r>
            <a:r>
              <a:rPr lang="en-US" altLang="en-US" b="0" i="1" dirty="0"/>
              <a:t>P </a:t>
            </a:r>
            <a:r>
              <a:rPr lang="en-US" altLang="en-US" b="0" dirty="0"/>
              <a:t>or cycle </a:t>
            </a:r>
            <a:r>
              <a:rPr lang="en-US" altLang="en-US" b="0" i="1" dirty="0"/>
              <a:t>C</a:t>
            </a:r>
            <a:r>
              <a:rPr lang="en-US" altLang="en-US" b="0" dirty="0"/>
              <a:t>, as these are well defined, in which case </a:t>
            </a:r>
            <a:r>
              <a:rPr lang="en-US" altLang="en-US" b="0" i="1" dirty="0"/>
              <a:t>P </a:t>
            </a:r>
            <a:r>
              <a:rPr lang="en-US" altLang="en-US" b="0" dirty="0"/>
              <a:t>is a list of adjacent vertices and </a:t>
            </a:r>
            <a:r>
              <a:rPr lang="en-US" altLang="en-US" b="0" i="1" dirty="0"/>
              <a:t>C </a:t>
            </a:r>
            <a:r>
              <a:rPr lang="en-US" altLang="en-US" b="0" dirty="0"/>
              <a:t>is a cycle of adjacent vertices.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Footer Placeholder 4"/>
          <p:cNvSpPr txBox="1">
            <a:spLocks noGrp="1"/>
          </p:cNvSpPr>
          <p:nvPr/>
        </p:nvSpPr>
        <p:spPr>
          <a:xfrm>
            <a:off x="2895600" y="6356350"/>
            <a:ext cx="3352800" cy="36512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FontTx/>
              <a:buNone/>
            </a:pPr>
            <a:r>
              <a:rPr lang="en-US" altLang="en-US" sz="1200" dirty="0">
                <a:solidFill>
                  <a:srgbClr val="898989"/>
                </a:solidFill>
                <a:latin typeface="Arial" panose="020B0604020202020204" pitchFamily="34" charset="0"/>
              </a:rPr>
              <a:t>Data Structures and Algorithms in Java </a:t>
            </a:r>
          </a:p>
        </p:txBody>
      </p:sp>
      <p:sp>
        <p:nvSpPr>
          <p:cNvPr id="38915" name="Slide Number Placeholder 5"/>
          <p:cNvSpPr txBox="1">
            <a:spLocks noGrp="1"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r" eaLnBrk="1" hangingPunct="1">
              <a:spcBef>
                <a:spcPct val="0"/>
              </a:spcBef>
              <a:buFontTx/>
              <a:buNone/>
            </a:pPr>
            <a:fld id="{9A0DB2DC-4C9A-4742-B13C-FB6460FD3503}" type="slidenum">
              <a:rPr lang="en-US" altLang="en-US" sz="1200" dirty="0">
                <a:solidFill>
                  <a:srgbClr val="898989"/>
                </a:solidFill>
                <a:latin typeface="Arial" panose="020B0604020202020204" pitchFamily="34" charset="0"/>
              </a:rPr>
              <a:t>21</a:t>
            </a:fld>
            <a:r>
              <a:rPr lang="en-US" altLang="en-US" sz="1200" dirty="0">
                <a:solidFill>
                  <a:srgbClr val="898989"/>
                </a:solidFill>
                <a:latin typeface="Arial" panose="020B0604020202020204" pitchFamily="34" charset="0"/>
              </a:rPr>
              <a:t>/36</a:t>
            </a:r>
          </a:p>
        </p:txBody>
      </p:sp>
      <p:sp>
        <p:nvSpPr>
          <p:cNvPr id="38916" name="Rectangle 2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701675"/>
          </a:xfrm>
        </p:spPr>
        <p:txBody>
          <a:bodyPr vert="horz" wrap="square" lIns="91440" tIns="45720" rIns="91440" bIns="45720" anchor="ctr" anchorCtr="0">
            <a:spAutoFit/>
          </a:bodyPr>
          <a:lstStyle/>
          <a:p>
            <a:pPr eaLnBrk="1" hangingPunct="1"/>
            <a:r>
              <a:rPr lang="en-US" altLang="en-US" sz="4000" b="1" dirty="0">
                <a:solidFill>
                  <a:srgbClr val="CC3300"/>
                </a:solidFill>
              </a:rPr>
              <a:t>Graph Terminology - 5</a:t>
            </a:r>
          </a:p>
        </p:txBody>
      </p:sp>
      <p:sp>
        <p:nvSpPr>
          <p:cNvPr id="38917" name="Rectangle 3"/>
          <p:cNvSpPr>
            <a:spLocks noGrp="1"/>
          </p:cNvSpPr>
          <p:nvPr>
            <p:ph sz="quarter" idx="4294967295"/>
          </p:nvPr>
        </p:nvSpPr>
        <p:spPr>
          <a:xfrm>
            <a:off x="762000" y="1524000"/>
            <a:ext cx="2787015" cy="3824605"/>
          </a:xfrm>
        </p:spPr>
        <p:txBody>
          <a:bodyPr vert="horz" wrap="square" lIns="91440" tIns="45720" rIns="91440" bIns="45720" anchor="t" anchorCtr="0">
            <a:noAutofit/>
          </a:bodyPr>
          <a:lstStyle>
            <a:lvl1pPr lvl="0">
              <a:buClrTx/>
              <a:buSzTx/>
              <a:buFont typeface="Arial" panose="020B0604020202020204" pitchFamily="34" charset="0"/>
              <a:defRPr sz="2400"/>
            </a:lvl1pPr>
            <a:lvl2pPr lvl="1">
              <a:buClrTx/>
              <a:buSzTx/>
              <a:buFont typeface="Arial" panose="020B0604020202020204" pitchFamily="34" charset="0"/>
              <a:defRPr sz="2000"/>
            </a:lvl2pPr>
            <a:lvl3pPr lvl="2">
              <a:buClrTx/>
              <a:buSzTx/>
              <a:buFont typeface="Arial" panose="020B0604020202020204" pitchFamily="34" charset="0"/>
              <a:defRPr sz="1800"/>
            </a:lvl3pPr>
            <a:lvl4pPr lvl="3">
              <a:buClrTx/>
              <a:buSzTx/>
              <a:buFont typeface="Arial" panose="020B0604020202020204" pitchFamily="34" charset="0"/>
              <a:defRPr sz="1600"/>
            </a:lvl4pPr>
            <a:lvl5pPr lvl="4">
              <a:buClrTx/>
              <a:buSzTx/>
              <a:buFont typeface="Arial" panose="020B0604020202020204" pitchFamily="34" charset="0"/>
              <a:defRPr sz="1600"/>
            </a:lvl5pPr>
          </a:lstStyle>
          <a:p>
            <a:pPr marL="319405" lvl="0" indent="-319405"/>
            <a:r>
              <a:rPr lang="en-US" altLang="en-US" sz="2800" dirty="0"/>
              <a:t>A undirected graph G is </a:t>
            </a:r>
            <a:r>
              <a:rPr lang="en-US" altLang="en-US" sz="2800" b="1" i="1" dirty="0"/>
              <a:t>connected </a:t>
            </a:r>
            <a:r>
              <a:rPr lang="en-US" altLang="en-US" sz="2800" dirty="0"/>
              <a:t>if, for any two vertices, there is a path.</a:t>
            </a:r>
          </a:p>
          <a:p>
            <a:pPr marL="319405" lvl="0" indent="-319405"/>
            <a:endParaRPr lang="en-US" altLang="en-US" sz="2800" dirty="0"/>
          </a:p>
        </p:txBody>
      </p:sp>
      <p:sp>
        <p:nvSpPr>
          <p:cNvPr id="38918" name="Slide Number Placeholder 3"/>
          <p:cNvSpPr txBox="1">
            <a:spLocks noGrp="1"/>
          </p:cNvSpPr>
          <p:nvPr/>
        </p:nvSpPr>
        <p:spPr>
          <a:xfrm>
            <a:off x="0" y="1271588"/>
            <a:ext cx="533400" cy="24447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lnSpc>
                <a:spcPct val="80000"/>
              </a:lnSpc>
              <a:spcBef>
                <a:spcPct val="0"/>
              </a:spcBef>
              <a:buFontTx/>
              <a:buNone/>
            </a:pPr>
            <a:r>
              <a:rPr lang="en-US" altLang="en-US" sz="1200" b="1" dirty="0">
                <a:solidFill>
                  <a:srgbClr val="FFFFFF"/>
                </a:solidFill>
                <a:latin typeface="Arial" panose="020B0604020202020204" pitchFamily="34" charset="0"/>
              </a:rPr>
              <a:t> </a:t>
            </a:r>
            <a:fld id="{9A0DB2DC-4C9A-4742-B13C-FB6460FD3503}" type="slidenum">
              <a:rPr lang="en-US" altLang="en-US" sz="1200" b="1" dirty="0">
                <a:solidFill>
                  <a:srgbClr val="FFFFFF"/>
                </a:solidFill>
                <a:latin typeface="Arial" panose="020B0604020202020204" pitchFamily="34" charset="0"/>
              </a:rPr>
              <a:t>21</a:t>
            </a:fld>
            <a:endParaRPr lang="en-US" altLang="en-US" sz="1200" b="1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0550" y="1400810"/>
            <a:ext cx="3551555" cy="480822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rcRect t="5779" b="5603"/>
          <a:stretch>
            <a:fillRect/>
          </a:stretch>
        </p:blipFill>
        <p:spPr>
          <a:xfrm>
            <a:off x="322580" y="2870835"/>
            <a:ext cx="2350770" cy="3719195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38914" name="Footer Placeholder 4"/>
          <p:cNvSpPr txBox="1">
            <a:spLocks noGrp="1"/>
          </p:cNvSpPr>
          <p:nvPr/>
        </p:nvSpPr>
        <p:spPr>
          <a:xfrm>
            <a:off x="2895600" y="6356350"/>
            <a:ext cx="3352800" cy="36512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FontTx/>
              <a:buNone/>
            </a:pPr>
            <a:r>
              <a:rPr lang="en-US" altLang="en-US" sz="1200" dirty="0">
                <a:solidFill>
                  <a:srgbClr val="898989"/>
                </a:solidFill>
                <a:latin typeface="Arial" panose="020B0604020202020204" pitchFamily="34" charset="0"/>
              </a:rPr>
              <a:t>Data Structures and Algorithms in Java </a:t>
            </a:r>
          </a:p>
        </p:txBody>
      </p:sp>
      <p:sp>
        <p:nvSpPr>
          <p:cNvPr id="38915" name="Slide Number Placeholder 5"/>
          <p:cNvSpPr txBox="1">
            <a:spLocks noGrp="1"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r" eaLnBrk="1" hangingPunct="1">
              <a:spcBef>
                <a:spcPct val="0"/>
              </a:spcBef>
              <a:buFontTx/>
              <a:buNone/>
            </a:pPr>
            <a:fld id="{9A0DB2DC-4C9A-4742-B13C-FB6460FD3503}" type="slidenum">
              <a:rPr lang="en-US" altLang="en-US" sz="1200" dirty="0">
                <a:solidFill>
                  <a:srgbClr val="898989"/>
                </a:solidFill>
                <a:latin typeface="Arial" panose="020B0604020202020204" pitchFamily="34" charset="0"/>
              </a:rPr>
              <a:t>22</a:t>
            </a:fld>
            <a:r>
              <a:rPr lang="en-US" altLang="en-US" sz="1200" dirty="0">
                <a:solidFill>
                  <a:srgbClr val="898989"/>
                </a:solidFill>
                <a:latin typeface="Arial" panose="020B0604020202020204" pitchFamily="34" charset="0"/>
              </a:rPr>
              <a:t>/36</a:t>
            </a:r>
          </a:p>
        </p:txBody>
      </p:sp>
      <p:sp>
        <p:nvSpPr>
          <p:cNvPr id="38916" name="Rectangle 2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701675"/>
          </a:xfrm>
        </p:spPr>
        <p:txBody>
          <a:bodyPr vert="horz" wrap="square" lIns="91440" tIns="45720" rIns="91440" bIns="45720" anchor="ctr" anchorCtr="0">
            <a:spAutoFit/>
          </a:bodyPr>
          <a:lstStyle/>
          <a:p>
            <a:pPr eaLnBrk="1" hangingPunct="1"/>
            <a:r>
              <a:rPr lang="en-US" altLang="en-US" sz="4000" b="1" dirty="0">
                <a:solidFill>
                  <a:srgbClr val="CC3300"/>
                </a:solidFill>
              </a:rPr>
              <a:t>Graph Terminology - 5</a:t>
            </a:r>
          </a:p>
        </p:txBody>
      </p:sp>
      <p:sp>
        <p:nvSpPr>
          <p:cNvPr id="38917" name="Rectangle 3"/>
          <p:cNvSpPr>
            <a:spLocks noGrp="1"/>
          </p:cNvSpPr>
          <p:nvPr>
            <p:ph sz="quarter" idx="4294967295"/>
          </p:nvPr>
        </p:nvSpPr>
        <p:spPr>
          <a:xfrm>
            <a:off x="838200" y="1295083"/>
            <a:ext cx="7537450" cy="1789430"/>
          </a:xfrm>
        </p:spPr>
        <p:txBody>
          <a:bodyPr vert="horz" wrap="square" lIns="91440" tIns="45720" rIns="91440" bIns="45720" anchor="t" anchorCtr="0">
            <a:spAutoFit/>
          </a:bodyPr>
          <a:lstStyle>
            <a:lvl1pPr lvl="0">
              <a:buClrTx/>
              <a:buSzTx/>
              <a:buFont typeface="Arial" panose="020B0604020202020204" pitchFamily="34" charset="0"/>
              <a:defRPr sz="2400"/>
            </a:lvl1pPr>
            <a:lvl2pPr lvl="1">
              <a:buClrTx/>
              <a:buSzTx/>
              <a:buFont typeface="Arial" panose="020B0604020202020204" pitchFamily="34" charset="0"/>
              <a:defRPr sz="2000"/>
            </a:lvl2pPr>
            <a:lvl3pPr lvl="2">
              <a:buClrTx/>
              <a:buSzTx/>
              <a:buFont typeface="Arial" panose="020B0604020202020204" pitchFamily="34" charset="0"/>
              <a:defRPr sz="1800"/>
            </a:lvl3pPr>
            <a:lvl4pPr lvl="3">
              <a:buClrTx/>
              <a:buSzTx/>
              <a:buFont typeface="Arial" panose="020B0604020202020204" pitchFamily="34" charset="0"/>
              <a:defRPr sz="1600"/>
            </a:lvl4pPr>
            <a:lvl5pPr lvl="4">
              <a:buClrTx/>
              <a:buSzTx/>
              <a:buFont typeface="Arial" panose="020B0604020202020204" pitchFamily="34" charset="0"/>
              <a:defRPr sz="1600"/>
            </a:lvl5pPr>
          </a:lstStyle>
          <a:p>
            <a:pPr marL="319405" lvl="0" indent="-319405"/>
            <a:r>
              <a:rPr lang="en-US" altLang="en-US" sz="2200" dirty="0"/>
              <a:t>A directed graph </a:t>
            </a:r>
            <a:r>
              <a:rPr lang="en-US" altLang="en-US" sz="2200" i="1" dirty="0"/>
              <a:t>G </a:t>
            </a:r>
            <a:r>
              <a:rPr lang="en-US" altLang="en-US" sz="2200" dirty="0"/>
              <a:t>is </a:t>
            </a:r>
            <a:r>
              <a:rPr lang="en-US" altLang="en-US" sz="2200" b="1" i="1" dirty="0"/>
              <a:t>strongly connected </a:t>
            </a:r>
            <a:r>
              <a:rPr lang="en-US" altLang="en-US" sz="2200" dirty="0"/>
              <a:t>if for any two vertices u and v, there is a directed path. </a:t>
            </a:r>
            <a:r>
              <a:rPr lang="en-US" altLang="en-US" sz="2000" dirty="0"/>
              <a:t>A </a:t>
            </a:r>
            <a:r>
              <a:rPr lang="en-US" altLang="en-US" sz="2200" dirty="0"/>
              <a:t>directed graph</a:t>
            </a:r>
            <a:r>
              <a:rPr lang="en-US" altLang="en-US" sz="2000" dirty="0"/>
              <a:t> is called </a:t>
            </a:r>
            <a:r>
              <a:rPr lang="en-US" altLang="en-US" sz="2000" b="1" dirty="0"/>
              <a:t>weakly connected</a:t>
            </a:r>
            <a:r>
              <a:rPr lang="en-US" altLang="en-US" sz="2000" dirty="0"/>
              <a:t> if replacing all of its directed edges with undirected edges produces a connected (undirected) graph. </a:t>
            </a:r>
            <a:endParaRPr lang="en-US" altLang="en-US" sz="2200" dirty="0"/>
          </a:p>
          <a:p>
            <a:pPr marL="319405" lvl="0" indent="-319405"/>
            <a:endParaRPr lang="en-US" altLang="en-US" sz="2200" dirty="0"/>
          </a:p>
        </p:txBody>
      </p:sp>
      <p:sp>
        <p:nvSpPr>
          <p:cNvPr id="38918" name="Slide Number Placeholder 3"/>
          <p:cNvSpPr txBox="1">
            <a:spLocks noGrp="1"/>
          </p:cNvSpPr>
          <p:nvPr/>
        </p:nvSpPr>
        <p:spPr>
          <a:xfrm>
            <a:off x="0" y="1271588"/>
            <a:ext cx="533400" cy="24447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lnSpc>
                <a:spcPct val="80000"/>
              </a:lnSpc>
              <a:spcBef>
                <a:spcPct val="0"/>
              </a:spcBef>
              <a:buFontTx/>
              <a:buNone/>
            </a:pPr>
            <a:r>
              <a:rPr lang="en-US" altLang="en-US" sz="1200" b="1" dirty="0">
                <a:solidFill>
                  <a:srgbClr val="FFFFFF"/>
                </a:solidFill>
                <a:latin typeface="Arial" panose="020B0604020202020204" pitchFamily="34" charset="0"/>
              </a:rPr>
              <a:t> </a:t>
            </a:r>
            <a:fld id="{9A0DB2DC-4C9A-4742-B13C-FB6460FD3503}" type="slidenum">
              <a:rPr lang="en-US" altLang="en-US" sz="1200" b="1" dirty="0">
                <a:solidFill>
                  <a:srgbClr val="FFFFFF"/>
                </a:solidFill>
                <a:latin typeface="Arial" panose="020B0604020202020204" pitchFamily="34" charset="0"/>
              </a:rPr>
              <a:t>22</a:t>
            </a:fld>
            <a:endParaRPr lang="en-US" altLang="en-US" sz="1200" b="1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6235" y="2847340"/>
            <a:ext cx="6120765" cy="3758565"/>
          </a:xfrm>
          <a:prstGeom prst="rect">
            <a:avLst/>
          </a:prstGeom>
          <a:ln>
            <a:solidFill>
              <a:srgbClr val="00B050"/>
            </a:solidFill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Footer Placeholder 4"/>
          <p:cNvSpPr txBox="1">
            <a:spLocks noGrp="1"/>
          </p:cNvSpPr>
          <p:nvPr/>
        </p:nvSpPr>
        <p:spPr>
          <a:xfrm>
            <a:off x="2895600" y="6356350"/>
            <a:ext cx="3352800" cy="36512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FontTx/>
              <a:buNone/>
            </a:pPr>
            <a:r>
              <a:rPr lang="en-US" altLang="en-US" sz="1200" dirty="0">
                <a:solidFill>
                  <a:srgbClr val="898989"/>
                </a:solidFill>
                <a:latin typeface="Arial" panose="020B0604020202020204" pitchFamily="34" charset="0"/>
              </a:rPr>
              <a:t>Data Structures and Algorithms in Java </a:t>
            </a:r>
          </a:p>
        </p:txBody>
      </p:sp>
      <p:sp>
        <p:nvSpPr>
          <p:cNvPr id="38915" name="Slide Number Placeholder 5"/>
          <p:cNvSpPr txBox="1">
            <a:spLocks noGrp="1"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r" eaLnBrk="1" hangingPunct="1">
              <a:spcBef>
                <a:spcPct val="0"/>
              </a:spcBef>
              <a:buFontTx/>
              <a:buNone/>
            </a:pPr>
            <a:fld id="{9A0DB2DC-4C9A-4742-B13C-FB6460FD3503}" type="slidenum">
              <a:rPr lang="en-US" altLang="en-US" sz="1200" dirty="0">
                <a:solidFill>
                  <a:srgbClr val="898989"/>
                </a:solidFill>
                <a:latin typeface="Arial" panose="020B0604020202020204" pitchFamily="34" charset="0"/>
              </a:rPr>
              <a:t>23</a:t>
            </a:fld>
            <a:r>
              <a:rPr lang="en-US" altLang="en-US" sz="1200" dirty="0">
                <a:solidFill>
                  <a:srgbClr val="898989"/>
                </a:solidFill>
                <a:latin typeface="Arial" panose="020B0604020202020204" pitchFamily="34" charset="0"/>
              </a:rPr>
              <a:t>/36</a:t>
            </a:r>
          </a:p>
        </p:txBody>
      </p:sp>
      <p:sp>
        <p:nvSpPr>
          <p:cNvPr id="38916" name="Rectangle 2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701675"/>
          </a:xfrm>
        </p:spPr>
        <p:txBody>
          <a:bodyPr vert="horz" wrap="square" lIns="91440" tIns="45720" rIns="91440" bIns="45720" anchor="ctr" anchorCtr="0">
            <a:spAutoFit/>
          </a:bodyPr>
          <a:lstStyle/>
          <a:p>
            <a:pPr eaLnBrk="1" hangingPunct="1"/>
            <a:r>
              <a:rPr lang="en-US" altLang="en-US" sz="4000" b="1" dirty="0">
                <a:solidFill>
                  <a:srgbClr val="CC3300"/>
                </a:solidFill>
              </a:rPr>
              <a:t>Graph Terminology - 5</a:t>
            </a:r>
          </a:p>
        </p:txBody>
      </p:sp>
      <p:sp>
        <p:nvSpPr>
          <p:cNvPr id="38917" name="Rectangle 3"/>
          <p:cNvSpPr>
            <a:spLocks noGrp="1"/>
          </p:cNvSpPr>
          <p:nvPr>
            <p:ph sz="quarter" idx="4294967295"/>
          </p:nvPr>
        </p:nvSpPr>
        <p:spPr>
          <a:xfrm>
            <a:off x="685800" y="1066483"/>
            <a:ext cx="7537450" cy="1512570"/>
          </a:xfrm>
        </p:spPr>
        <p:txBody>
          <a:bodyPr vert="horz" wrap="square" lIns="91440" tIns="45720" rIns="91440" bIns="45720" anchor="t" anchorCtr="0">
            <a:spAutoFit/>
          </a:bodyPr>
          <a:lstStyle>
            <a:lvl1pPr lvl="0">
              <a:buClrTx/>
              <a:buSzTx/>
              <a:buFont typeface="Arial" panose="020B0604020202020204" pitchFamily="34" charset="0"/>
              <a:defRPr sz="2400"/>
            </a:lvl1pPr>
            <a:lvl2pPr lvl="1">
              <a:buClrTx/>
              <a:buSzTx/>
              <a:buFont typeface="Arial" panose="020B0604020202020204" pitchFamily="34" charset="0"/>
              <a:defRPr sz="2000"/>
            </a:lvl2pPr>
            <a:lvl3pPr lvl="2">
              <a:buClrTx/>
              <a:buSzTx/>
              <a:buFont typeface="Arial" panose="020B0604020202020204" pitchFamily="34" charset="0"/>
              <a:defRPr sz="1800"/>
            </a:lvl3pPr>
            <a:lvl4pPr lvl="3">
              <a:buClrTx/>
              <a:buSzTx/>
              <a:buFont typeface="Arial" panose="020B0604020202020204" pitchFamily="34" charset="0"/>
              <a:defRPr sz="1600"/>
            </a:lvl4pPr>
            <a:lvl5pPr lvl="4">
              <a:buClrTx/>
              <a:buSzTx/>
              <a:buFont typeface="Arial" panose="020B0604020202020204" pitchFamily="34" charset="0"/>
              <a:defRPr sz="1600"/>
            </a:lvl5pPr>
          </a:lstStyle>
          <a:p>
            <a:pPr marL="319405" lvl="0" indent="-319405"/>
            <a:r>
              <a:rPr lang="en-US" altLang="en-US" sz="2200" dirty="0"/>
              <a:t>A </a:t>
            </a:r>
            <a:r>
              <a:rPr lang="en-US" altLang="en-US" sz="2200" b="1" i="1" dirty="0"/>
              <a:t>subgraph </a:t>
            </a:r>
            <a:r>
              <a:rPr lang="en-US" altLang="en-US" sz="2200" dirty="0"/>
              <a:t>of a graph </a:t>
            </a:r>
            <a:r>
              <a:rPr lang="en-US" altLang="en-US" sz="2200" i="1" dirty="0"/>
              <a:t>G </a:t>
            </a:r>
            <a:r>
              <a:rPr lang="en-US" altLang="en-US" sz="2200" dirty="0"/>
              <a:t>is a graph </a:t>
            </a:r>
            <a:r>
              <a:rPr lang="en-US" altLang="en-US" sz="2200" i="1" dirty="0"/>
              <a:t>H </a:t>
            </a:r>
            <a:r>
              <a:rPr lang="en-US" altLang="en-US" sz="2200" dirty="0"/>
              <a:t>whose vertices and edges are subsets of the vertices and edges of </a:t>
            </a:r>
            <a:r>
              <a:rPr lang="en-US" altLang="en-US" sz="2200" i="1" dirty="0"/>
              <a:t>G</a:t>
            </a:r>
            <a:r>
              <a:rPr lang="en-US" altLang="en-US" sz="2200" dirty="0"/>
              <a:t>, respectively.</a:t>
            </a:r>
          </a:p>
          <a:p>
            <a:pPr marL="319405" lvl="0" indent="-319405"/>
            <a:r>
              <a:rPr lang="en-US" altLang="en-US" sz="2200" dirty="0"/>
              <a:t>A </a:t>
            </a:r>
            <a:r>
              <a:rPr lang="en-US" altLang="en-US" sz="2200" b="1" i="1" dirty="0"/>
              <a:t>spanning subgraph </a:t>
            </a:r>
            <a:r>
              <a:rPr lang="en-US" altLang="en-US" sz="2200" dirty="0"/>
              <a:t>of </a:t>
            </a:r>
            <a:r>
              <a:rPr lang="en-US" altLang="en-US" sz="2200" i="1" dirty="0"/>
              <a:t>G </a:t>
            </a:r>
            <a:r>
              <a:rPr lang="en-US" altLang="en-US" sz="2200" dirty="0"/>
              <a:t>is a subgraph of </a:t>
            </a:r>
            <a:r>
              <a:rPr lang="en-US" altLang="en-US" sz="2200" i="1" dirty="0"/>
              <a:t>G </a:t>
            </a:r>
            <a:r>
              <a:rPr lang="en-US" altLang="en-US" sz="2200" dirty="0"/>
              <a:t>that contains all the vertices of the graph </a:t>
            </a:r>
            <a:r>
              <a:rPr lang="en-US" altLang="en-US" sz="2200" i="1" dirty="0"/>
              <a:t>G</a:t>
            </a:r>
            <a:r>
              <a:rPr lang="en-US" altLang="en-US" sz="2200" dirty="0"/>
              <a:t>. If a graph </a:t>
            </a:r>
            <a:r>
              <a:rPr lang="en-US" altLang="en-US" sz="2200" i="1" dirty="0"/>
              <a:t>G </a:t>
            </a:r>
            <a:r>
              <a:rPr lang="en-US" altLang="en-US" sz="2200" dirty="0"/>
              <a:t>is not connected,</a:t>
            </a:r>
          </a:p>
        </p:txBody>
      </p:sp>
      <p:sp>
        <p:nvSpPr>
          <p:cNvPr id="38918" name="Slide Number Placeholder 3"/>
          <p:cNvSpPr txBox="1">
            <a:spLocks noGrp="1"/>
          </p:cNvSpPr>
          <p:nvPr/>
        </p:nvSpPr>
        <p:spPr>
          <a:xfrm>
            <a:off x="0" y="1271588"/>
            <a:ext cx="533400" cy="24447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lnSpc>
                <a:spcPct val="80000"/>
              </a:lnSpc>
              <a:spcBef>
                <a:spcPct val="0"/>
              </a:spcBef>
              <a:buFontTx/>
              <a:buNone/>
            </a:pPr>
            <a:r>
              <a:rPr lang="en-US" altLang="en-US" sz="1200" b="1" dirty="0">
                <a:solidFill>
                  <a:srgbClr val="FFFFFF"/>
                </a:solidFill>
                <a:latin typeface="Arial" panose="020B0604020202020204" pitchFamily="34" charset="0"/>
              </a:rPr>
              <a:t> </a:t>
            </a:r>
            <a:fld id="{9A0DB2DC-4C9A-4742-B13C-FB6460FD3503}" type="slidenum">
              <a:rPr lang="en-US" altLang="en-US" sz="1200" b="1" dirty="0">
                <a:solidFill>
                  <a:srgbClr val="FFFFFF"/>
                </a:solidFill>
                <a:latin typeface="Arial" panose="020B0604020202020204" pitchFamily="34" charset="0"/>
              </a:rPr>
              <a:t>23</a:t>
            </a:fld>
            <a:endParaRPr lang="en-US" altLang="en-US" sz="1200" b="1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3007995"/>
            <a:ext cx="4006215" cy="2920365"/>
          </a:xfrm>
          <a:prstGeom prst="rect">
            <a:avLst/>
          </a:prstGeom>
          <a:ln>
            <a:solidFill>
              <a:srgbClr val="FF3300"/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0600" y="4676775"/>
            <a:ext cx="3939540" cy="2105660"/>
          </a:xfrm>
          <a:prstGeom prst="rect">
            <a:avLst/>
          </a:prstGeom>
          <a:ln>
            <a:solidFill>
              <a:srgbClr val="7030A0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6900" y="2517775"/>
            <a:ext cx="3014345" cy="2026285"/>
          </a:xfrm>
          <a:prstGeom prst="rect">
            <a:avLst/>
          </a:prstGeom>
          <a:ln>
            <a:solidFill>
              <a:srgbClr val="00B050"/>
            </a:solidFill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Footer Placeholder 4"/>
          <p:cNvSpPr txBox="1">
            <a:spLocks noGrp="1"/>
          </p:cNvSpPr>
          <p:nvPr/>
        </p:nvSpPr>
        <p:spPr>
          <a:xfrm>
            <a:off x="2895600" y="6356350"/>
            <a:ext cx="3352800" cy="36512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FontTx/>
              <a:buNone/>
            </a:pPr>
            <a:r>
              <a:rPr lang="en-US" altLang="en-US" sz="1200" dirty="0">
                <a:solidFill>
                  <a:srgbClr val="898989"/>
                </a:solidFill>
                <a:latin typeface="Arial" panose="020B0604020202020204" pitchFamily="34" charset="0"/>
              </a:rPr>
              <a:t>Data Structures and Algorithms in Java </a:t>
            </a:r>
          </a:p>
        </p:txBody>
      </p:sp>
      <p:sp>
        <p:nvSpPr>
          <p:cNvPr id="40963" name="Slide Number Placeholder 5"/>
          <p:cNvSpPr txBox="1">
            <a:spLocks noGrp="1"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r" eaLnBrk="1" hangingPunct="1">
              <a:spcBef>
                <a:spcPct val="0"/>
              </a:spcBef>
              <a:buFontTx/>
              <a:buNone/>
            </a:pPr>
            <a:fld id="{9A0DB2DC-4C9A-4742-B13C-FB6460FD3503}" type="slidenum">
              <a:rPr lang="en-US" altLang="en-US" sz="1200" dirty="0">
                <a:solidFill>
                  <a:srgbClr val="898989"/>
                </a:solidFill>
                <a:latin typeface="Arial" panose="020B0604020202020204" pitchFamily="34" charset="0"/>
              </a:rPr>
              <a:t>24</a:t>
            </a:fld>
            <a:r>
              <a:rPr lang="en-US" altLang="en-US" sz="1200" dirty="0">
                <a:solidFill>
                  <a:srgbClr val="898989"/>
                </a:solidFill>
                <a:latin typeface="Arial" panose="020B0604020202020204" pitchFamily="34" charset="0"/>
              </a:rPr>
              <a:t>/36</a:t>
            </a:r>
          </a:p>
        </p:txBody>
      </p:sp>
      <p:sp>
        <p:nvSpPr>
          <p:cNvPr id="40964" name="Rectangle 2"/>
          <p:cNvSpPr>
            <a:spLocks noGrp="1"/>
          </p:cNvSpPr>
          <p:nvPr>
            <p:ph type="title"/>
          </p:nvPr>
        </p:nvSpPr>
        <p:spPr>
          <a:xfrm>
            <a:off x="534035" y="76200"/>
            <a:ext cx="8229600" cy="701675"/>
          </a:xfrm>
        </p:spPr>
        <p:txBody>
          <a:bodyPr vert="horz" wrap="square" lIns="91440" tIns="45720" rIns="91440" bIns="45720" anchor="ctr" anchorCtr="0">
            <a:spAutoFit/>
          </a:bodyPr>
          <a:lstStyle/>
          <a:p>
            <a:pPr eaLnBrk="1" hangingPunct="1"/>
            <a:r>
              <a:rPr lang="en-US" altLang="en-US" sz="4000" b="1" dirty="0">
                <a:solidFill>
                  <a:srgbClr val="CC3300"/>
                </a:solidFill>
              </a:rPr>
              <a:t>Graph Terminology - 5</a:t>
            </a:r>
          </a:p>
        </p:txBody>
      </p:sp>
      <p:sp>
        <p:nvSpPr>
          <p:cNvPr id="40965" name="Rectangle 3"/>
          <p:cNvSpPr>
            <a:spLocks noGrp="1"/>
          </p:cNvSpPr>
          <p:nvPr>
            <p:ph sz="quarter" idx="4294967295"/>
          </p:nvPr>
        </p:nvSpPr>
        <p:spPr>
          <a:xfrm>
            <a:off x="533400" y="1492885"/>
            <a:ext cx="8444230" cy="1174115"/>
          </a:xfrm>
        </p:spPr>
        <p:txBody>
          <a:bodyPr vert="horz" wrap="square" lIns="91440" tIns="45720" rIns="91440" bIns="45720" anchor="t" anchorCtr="0">
            <a:spAutoFit/>
          </a:bodyPr>
          <a:lstStyle>
            <a:lvl1pPr lvl="0">
              <a:buClrTx/>
              <a:buSzTx/>
              <a:buFont typeface="Arial" panose="020B0604020202020204" pitchFamily="34" charset="0"/>
              <a:defRPr sz="2400"/>
            </a:lvl1pPr>
            <a:lvl2pPr lvl="1">
              <a:buClrTx/>
              <a:buSzTx/>
              <a:buFont typeface="Arial" panose="020B0604020202020204" pitchFamily="34" charset="0"/>
              <a:defRPr sz="2000"/>
            </a:lvl2pPr>
            <a:lvl3pPr lvl="2">
              <a:buClrTx/>
              <a:buSzTx/>
              <a:buFont typeface="Arial" panose="020B0604020202020204" pitchFamily="34" charset="0"/>
              <a:defRPr sz="1800"/>
            </a:lvl3pPr>
            <a:lvl4pPr lvl="3">
              <a:buClrTx/>
              <a:buSzTx/>
              <a:buFont typeface="Arial" panose="020B0604020202020204" pitchFamily="34" charset="0"/>
              <a:defRPr sz="1600"/>
            </a:lvl4pPr>
            <a:lvl5pPr lvl="4">
              <a:buClrTx/>
              <a:buSzTx/>
              <a:buFont typeface="Arial" panose="020B0604020202020204" pitchFamily="34" charset="0"/>
              <a:defRPr sz="1600"/>
            </a:lvl5pPr>
          </a:lstStyle>
          <a:p>
            <a:pPr marL="319405" lvl="0" indent="-319405"/>
            <a:r>
              <a:rPr lang="en-US" altLang="en-US" sz="2200" dirty="0"/>
              <a:t>Its maximal connected subgraphs are called the </a:t>
            </a:r>
            <a:r>
              <a:rPr lang="en-US" altLang="en-US" sz="2200" b="1" i="1" dirty="0"/>
              <a:t>connected components </a:t>
            </a:r>
            <a:r>
              <a:rPr lang="en-US" altLang="en-US" sz="2200" dirty="0"/>
              <a:t>of </a:t>
            </a:r>
            <a:r>
              <a:rPr lang="en-US" altLang="en-US" sz="2200" i="1" dirty="0"/>
              <a:t>G</a:t>
            </a:r>
            <a:r>
              <a:rPr lang="en-US" altLang="en-US" sz="2200" dirty="0"/>
              <a:t>. </a:t>
            </a:r>
          </a:p>
          <a:p>
            <a:pPr marL="319405" lvl="0" indent="-319405"/>
            <a:endParaRPr lang="en-US" altLang="en-US" sz="2200" i="1" dirty="0"/>
          </a:p>
        </p:txBody>
      </p:sp>
      <p:sp>
        <p:nvSpPr>
          <p:cNvPr id="40966" name="Slide Number Placeholder 3"/>
          <p:cNvSpPr txBox="1">
            <a:spLocks noGrp="1"/>
          </p:cNvSpPr>
          <p:nvPr/>
        </p:nvSpPr>
        <p:spPr>
          <a:xfrm>
            <a:off x="0" y="1271588"/>
            <a:ext cx="533400" cy="24447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lnSpc>
                <a:spcPct val="80000"/>
              </a:lnSpc>
              <a:spcBef>
                <a:spcPct val="0"/>
              </a:spcBef>
              <a:buFontTx/>
              <a:buNone/>
            </a:pPr>
            <a:r>
              <a:rPr lang="en-US" altLang="en-US" sz="1200" b="1" dirty="0">
                <a:solidFill>
                  <a:srgbClr val="FFFFFF"/>
                </a:solidFill>
                <a:latin typeface="Arial" panose="020B0604020202020204" pitchFamily="34" charset="0"/>
              </a:rPr>
              <a:t> </a:t>
            </a:r>
            <a:fld id="{9A0DB2DC-4C9A-4742-B13C-FB6460FD3503}" type="slidenum">
              <a:rPr lang="en-US" altLang="en-US" sz="1200" b="1" dirty="0">
                <a:solidFill>
                  <a:srgbClr val="FFFFFF"/>
                </a:solidFill>
                <a:latin typeface="Arial" panose="020B0604020202020204" pitchFamily="34" charset="0"/>
              </a:rPr>
              <a:t>24</a:t>
            </a:fld>
            <a:endParaRPr lang="en-US" altLang="en-US" sz="1200" b="1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1235" y="2667000"/>
            <a:ext cx="6871970" cy="340804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Footer Placeholder 4"/>
          <p:cNvSpPr txBox="1">
            <a:spLocks noGrp="1"/>
          </p:cNvSpPr>
          <p:nvPr/>
        </p:nvSpPr>
        <p:spPr>
          <a:xfrm>
            <a:off x="2895600" y="6356350"/>
            <a:ext cx="3352800" cy="36512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FontTx/>
              <a:buNone/>
            </a:pPr>
            <a:r>
              <a:rPr lang="en-US" altLang="en-US" sz="1200" dirty="0">
                <a:solidFill>
                  <a:srgbClr val="898989"/>
                </a:solidFill>
                <a:latin typeface="Arial" panose="020B0604020202020204" pitchFamily="34" charset="0"/>
              </a:rPr>
              <a:t>Data Structures and Algorithms in Java </a:t>
            </a:r>
          </a:p>
        </p:txBody>
      </p:sp>
      <p:sp>
        <p:nvSpPr>
          <p:cNvPr id="40963" name="Slide Number Placeholder 5"/>
          <p:cNvSpPr txBox="1">
            <a:spLocks noGrp="1"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r" eaLnBrk="1" hangingPunct="1">
              <a:spcBef>
                <a:spcPct val="0"/>
              </a:spcBef>
              <a:buFontTx/>
              <a:buNone/>
            </a:pPr>
            <a:fld id="{9A0DB2DC-4C9A-4742-B13C-FB6460FD3503}" type="slidenum">
              <a:rPr lang="en-US" altLang="en-US" sz="1200" dirty="0">
                <a:solidFill>
                  <a:srgbClr val="898989"/>
                </a:solidFill>
                <a:latin typeface="Arial" panose="020B0604020202020204" pitchFamily="34" charset="0"/>
              </a:rPr>
              <a:t>25</a:t>
            </a:fld>
            <a:r>
              <a:rPr lang="en-US" altLang="en-US" sz="1200" dirty="0">
                <a:solidFill>
                  <a:srgbClr val="898989"/>
                </a:solidFill>
                <a:latin typeface="Arial" panose="020B0604020202020204" pitchFamily="34" charset="0"/>
              </a:rPr>
              <a:t>/36</a:t>
            </a:r>
          </a:p>
        </p:txBody>
      </p:sp>
      <p:sp>
        <p:nvSpPr>
          <p:cNvPr id="40964" name="Rectangle 2"/>
          <p:cNvSpPr>
            <a:spLocks noGrp="1"/>
          </p:cNvSpPr>
          <p:nvPr>
            <p:ph type="title"/>
          </p:nvPr>
        </p:nvSpPr>
        <p:spPr>
          <a:xfrm>
            <a:off x="534035" y="76200"/>
            <a:ext cx="8229600" cy="701675"/>
          </a:xfrm>
        </p:spPr>
        <p:txBody>
          <a:bodyPr vert="horz" wrap="square" lIns="91440" tIns="45720" rIns="91440" bIns="45720" anchor="ctr" anchorCtr="0">
            <a:spAutoFit/>
          </a:bodyPr>
          <a:lstStyle/>
          <a:p>
            <a:pPr eaLnBrk="1" hangingPunct="1"/>
            <a:r>
              <a:rPr lang="en-US" altLang="en-US" sz="4000" b="1" dirty="0">
                <a:solidFill>
                  <a:srgbClr val="CC3300"/>
                </a:solidFill>
              </a:rPr>
              <a:t>Graph Terminology - 5</a:t>
            </a:r>
          </a:p>
        </p:txBody>
      </p:sp>
      <p:sp>
        <p:nvSpPr>
          <p:cNvPr id="40965" name="Rectangle 3"/>
          <p:cNvSpPr>
            <a:spLocks noGrp="1"/>
          </p:cNvSpPr>
          <p:nvPr>
            <p:ph sz="quarter" idx="4294967295"/>
          </p:nvPr>
        </p:nvSpPr>
        <p:spPr>
          <a:xfrm>
            <a:off x="457835" y="777875"/>
            <a:ext cx="8444230" cy="1918335"/>
          </a:xfrm>
        </p:spPr>
        <p:txBody>
          <a:bodyPr vert="horz" wrap="square" lIns="91440" tIns="45720" rIns="91440" bIns="45720" anchor="t" anchorCtr="0">
            <a:spAutoFit/>
          </a:bodyPr>
          <a:lstStyle>
            <a:lvl1pPr lvl="0">
              <a:buClrTx/>
              <a:buSzTx/>
              <a:buFont typeface="Arial" panose="020B0604020202020204" pitchFamily="34" charset="0"/>
              <a:defRPr sz="2400"/>
            </a:lvl1pPr>
            <a:lvl2pPr lvl="1">
              <a:buClrTx/>
              <a:buSzTx/>
              <a:buFont typeface="Arial" panose="020B0604020202020204" pitchFamily="34" charset="0"/>
              <a:defRPr sz="2000"/>
            </a:lvl2pPr>
            <a:lvl3pPr lvl="2">
              <a:buClrTx/>
              <a:buSzTx/>
              <a:buFont typeface="Arial" panose="020B0604020202020204" pitchFamily="34" charset="0"/>
              <a:defRPr sz="1800"/>
            </a:lvl3pPr>
            <a:lvl4pPr lvl="3">
              <a:buClrTx/>
              <a:buSzTx/>
              <a:buFont typeface="Arial" panose="020B0604020202020204" pitchFamily="34" charset="0"/>
              <a:defRPr sz="1600"/>
            </a:lvl4pPr>
            <a:lvl5pPr lvl="4">
              <a:buClrTx/>
              <a:buSzTx/>
              <a:buFont typeface="Arial" panose="020B0604020202020204" pitchFamily="34" charset="0"/>
              <a:defRPr sz="1600"/>
            </a:lvl5pPr>
          </a:lstStyle>
          <a:p>
            <a:pPr marL="319405" lvl="0" indent="-319405"/>
            <a:r>
              <a:rPr lang="en-US" altLang="en-US" sz="2200" dirty="0"/>
              <a:t>A </a:t>
            </a:r>
            <a:r>
              <a:rPr lang="en-US" altLang="en-US" sz="2200" b="1" i="1" dirty="0"/>
              <a:t>forest </a:t>
            </a:r>
            <a:r>
              <a:rPr lang="en-US" altLang="en-US" sz="2200" dirty="0"/>
              <a:t>is a graph without cycles. </a:t>
            </a:r>
          </a:p>
          <a:p>
            <a:pPr marL="319405" lvl="0" indent="-319405"/>
            <a:r>
              <a:rPr lang="en-US" altLang="en-US" sz="2200" dirty="0"/>
              <a:t>A </a:t>
            </a:r>
            <a:r>
              <a:rPr lang="en-US" altLang="en-US" sz="2200" b="1" i="1" dirty="0"/>
              <a:t>tree </a:t>
            </a:r>
            <a:r>
              <a:rPr lang="en-US" altLang="en-US" sz="2200" dirty="0"/>
              <a:t>is a connected forest, that is, a connected graph without cycles. </a:t>
            </a:r>
          </a:p>
          <a:p>
            <a:pPr marL="319405" lvl="0" indent="-319405"/>
            <a:r>
              <a:rPr lang="en-US" altLang="en-US" sz="2200" dirty="0"/>
              <a:t>A </a:t>
            </a:r>
            <a:r>
              <a:rPr lang="en-US" altLang="en-US" sz="2200" b="1" i="1" dirty="0"/>
              <a:t>spanning tree </a:t>
            </a:r>
            <a:r>
              <a:rPr lang="en-US" altLang="en-US" sz="2200" dirty="0"/>
              <a:t>of a graph is a spanning subgraph that is a tree. (Note that this definition of a tree is somewhat different from the one given in Chapter 4, as there is not necessarily a designated root.)</a:t>
            </a:r>
            <a:r>
              <a:rPr lang="en-US" altLang="en-US" sz="2200" i="1" dirty="0"/>
              <a:t> </a:t>
            </a:r>
          </a:p>
        </p:txBody>
      </p:sp>
      <p:sp>
        <p:nvSpPr>
          <p:cNvPr id="40966" name="Slide Number Placeholder 3"/>
          <p:cNvSpPr txBox="1">
            <a:spLocks noGrp="1"/>
          </p:cNvSpPr>
          <p:nvPr/>
        </p:nvSpPr>
        <p:spPr>
          <a:xfrm>
            <a:off x="0" y="1271588"/>
            <a:ext cx="533400" cy="24447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lnSpc>
                <a:spcPct val="80000"/>
              </a:lnSpc>
              <a:spcBef>
                <a:spcPct val="0"/>
              </a:spcBef>
              <a:buFontTx/>
              <a:buNone/>
            </a:pPr>
            <a:r>
              <a:rPr lang="en-US" altLang="en-US" sz="1200" b="1" dirty="0">
                <a:solidFill>
                  <a:srgbClr val="FFFFFF"/>
                </a:solidFill>
                <a:latin typeface="Arial" panose="020B0604020202020204" pitchFamily="34" charset="0"/>
              </a:rPr>
              <a:t> </a:t>
            </a:r>
            <a:fld id="{9A0DB2DC-4C9A-4742-B13C-FB6460FD3503}" type="slidenum">
              <a:rPr lang="en-US" altLang="en-US" sz="1200" b="1" dirty="0">
                <a:solidFill>
                  <a:srgbClr val="FFFFFF"/>
                </a:solidFill>
                <a:latin typeface="Arial" panose="020B0604020202020204" pitchFamily="34" charset="0"/>
              </a:rPr>
              <a:t>25</a:t>
            </a:fld>
            <a:endParaRPr lang="en-US" altLang="en-US" sz="1200" b="1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7495" y="3088005"/>
            <a:ext cx="6048375" cy="287655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Footer Placeholder 4"/>
          <p:cNvSpPr txBox="1">
            <a:spLocks noGrp="1"/>
          </p:cNvSpPr>
          <p:nvPr/>
        </p:nvSpPr>
        <p:spPr>
          <a:xfrm>
            <a:off x="2895600" y="6356350"/>
            <a:ext cx="3352800" cy="36512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FontTx/>
              <a:buNone/>
            </a:pPr>
            <a:r>
              <a:rPr lang="en-US" altLang="en-US" sz="1200" dirty="0">
                <a:solidFill>
                  <a:srgbClr val="898989"/>
                </a:solidFill>
                <a:latin typeface="Arial" panose="020B0604020202020204" pitchFamily="34" charset="0"/>
              </a:rPr>
              <a:t>Data Structures and Algorithms in Java </a:t>
            </a:r>
          </a:p>
        </p:txBody>
      </p:sp>
      <p:sp>
        <p:nvSpPr>
          <p:cNvPr id="43011" name="Slide Number Placeholder 5"/>
          <p:cNvSpPr txBox="1">
            <a:spLocks noGrp="1"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r" eaLnBrk="1" hangingPunct="1">
              <a:spcBef>
                <a:spcPct val="0"/>
              </a:spcBef>
              <a:buFontTx/>
              <a:buNone/>
            </a:pPr>
            <a:fld id="{9A0DB2DC-4C9A-4742-B13C-FB6460FD3503}" type="slidenum">
              <a:rPr lang="en-US" altLang="en-US" sz="1200" dirty="0">
                <a:solidFill>
                  <a:srgbClr val="898989"/>
                </a:solidFill>
                <a:latin typeface="Arial" panose="020B0604020202020204" pitchFamily="34" charset="0"/>
              </a:rPr>
              <a:t>26</a:t>
            </a:fld>
            <a:r>
              <a:rPr lang="en-US" altLang="en-US" sz="1200" dirty="0">
                <a:solidFill>
                  <a:srgbClr val="898989"/>
                </a:solidFill>
                <a:latin typeface="Arial" panose="020B0604020202020204" pitchFamily="34" charset="0"/>
              </a:rPr>
              <a:t>/36</a:t>
            </a:r>
          </a:p>
        </p:txBody>
      </p:sp>
      <p:sp>
        <p:nvSpPr>
          <p:cNvPr id="43012" name="Rectangle 3"/>
          <p:cNvSpPr>
            <a:spLocks noGrp="1"/>
          </p:cNvSpPr>
          <p:nvPr>
            <p:ph sz="quarter" idx="4294967295"/>
          </p:nvPr>
        </p:nvSpPr>
        <p:spPr>
          <a:xfrm>
            <a:off x="457200" y="1066800"/>
            <a:ext cx="8229600" cy="3796030"/>
          </a:xfrm>
        </p:spPr>
        <p:txBody>
          <a:bodyPr vert="horz" wrap="square" lIns="91440" tIns="45720" rIns="91440" bIns="45720" anchor="t" anchorCtr="0">
            <a:spAutoFit/>
          </a:bodyPr>
          <a:lstStyle>
            <a:lvl1pPr lvl="0">
              <a:buClrTx/>
              <a:buSzTx/>
              <a:buFont typeface="Arial" panose="020B0604020202020204" pitchFamily="34" charset="0"/>
              <a:defRPr sz="2400"/>
            </a:lvl1pPr>
            <a:lvl2pPr lvl="1">
              <a:buClrTx/>
              <a:buSzTx/>
              <a:buFont typeface="Arial" panose="020B0604020202020204" pitchFamily="34" charset="0"/>
              <a:defRPr sz="2000"/>
            </a:lvl2pPr>
            <a:lvl3pPr lvl="2">
              <a:buClrTx/>
              <a:buSzTx/>
              <a:buFont typeface="Arial" panose="020B0604020202020204" pitchFamily="34" charset="0"/>
              <a:defRPr sz="1800"/>
            </a:lvl3pPr>
            <a:lvl4pPr lvl="3">
              <a:buClrTx/>
              <a:buSzTx/>
              <a:buFont typeface="Arial" panose="020B0604020202020204" pitchFamily="34" charset="0"/>
              <a:defRPr sz="1600"/>
            </a:lvl4pPr>
            <a:lvl5pPr lvl="4">
              <a:buClrTx/>
              <a:buSzTx/>
              <a:buFont typeface="Arial" panose="020B0604020202020204" pitchFamily="34" charset="0"/>
              <a:defRPr sz="1600"/>
            </a:lvl5pPr>
          </a:lstStyle>
          <a:p>
            <a:pPr marL="319405" lvl="0" indent="-319405" algn="just" eaLnBrk="1" hangingPunct="1"/>
            <a:r>
              <a:rPr lang="en-US" altLang="en-US" sz="2800" dirty="0"/>
              <a:t>If the vertex is removed from a graph (along with incident edges) and there is no way to find a path from </a:t>
            </a:r>
            <a:r>
              <a:rPr lang="en-US" altLang="en-US" sz="2800" i="1" dirty="0"/>
              <a:t>a </a:t>
            </a:r>
            <a:r>
              <a:rPr lang="en-US" altLang="en-US" sz="2800" dirty="0"/>
              <a:t>to </a:t>
            </a:r>
            <a:r>
              <a:rPr lang="en-US" altLang="en-US" sz="2800" i="1" dirty="0"/>
              <a:t>b, </a:t>
            </a:r>
            <a:r>
              <a:rPr lang="en-US" altLang="en-US" sz="2800" dirty="0"/>
              <a:t>then</a:t>
            </a:r>
            <a:r>
              <a:rPr lang="en-US" altLang="en-US" sz="2800" i="1" dirty="0"/>
              <a:t> </a:t>
            </a:r>
            <a:r>
              <a:rPr lang="en-US" altLang="en-US" sz="2800" dirty="0"/>
              <a:t>the graph is split into two separate subgraphs called </a:t>
            </a:r>
            <a:r>
              <a:rPr lang="en-US" altLang="en-US" sz="2800" b="1" dirty="0"/>
              <a:t>articulation points</a:t>
            </a:r>
            <a:r>
              <a:rPr lang="en-US" altLang="en-US" sz="2800" dirty="0"/>
              <a:t>, or </a:t>
            </a:r>
            <a:r>
              <a:rPr lang="en-US" altLang="en-US" sz="2800" b="1" dirty="0"/>
              <a:t>cut-vertices</a:t>
            </a:r>
          </a:p>
          <a:p>
            <a:pPr marL="319405" lvl="0" indent="-319405" algn="just" eaLnBrk="1" hangingPunct="1"/>
            <a:r>
              <a:rPr lang="en-US" altLang="en-US" sz="2800" dirty="0">
                <a:sym typeface="+mn-ea"/>
              </a:rPr>
              <a:t>If an edge causes a graph to be split into two subgraphs, it is called a </a:t>
            </a:r>
            <a:r>
              <a:rPr lang="en-US" altLang="en-US" sz="2800" b="1" dirty="0">
                <a:sym typeface="+mn-ea"/>
              </a:rPr>
              <a:t>bridge</a:t>
            </a:r>
            <a:r>
              <a:rPr lang="en-US" altLang="en-US" sz="2800" dirty="0">
                <a:sym typeface="+mn-ea"/>
              </a:rPr>
              <a:t> or </a:t>
            </a:r>
            <a:r>
              <a:rPr lang="en-US" altLang="en-US" sz="2800" b="1" dirty="0">
                <a:sym typeface="+mn-ea"/>
              </a:rPr>
              <a:t>cut-edge</a:t>
            </a:r>
            <a:endParaRPr lang="en-US" altLang="en-US" sz="2800" b="1" dirty="0"/>
          </a:p>
          <a:p>
            <a:pPr marL="0" lvl="0" indent="0" algn="just" eaLnBrk="1" hangingPunct="1">
              <a:buNone/>
            </a:pPr>
            <a:endParaRPr lang="en-US" altLang="en-US" sz="2800" b="1" dirty="0"/>
          </a:p>
          <a:p>
            <a:pPr marL="319405" lvl="0" indent="-319405" algn="just" eaLnBrk="1" hangingPunct="1"/>
            <a:endParaRPr lang="en-US" altLang="en-US" sz="2800" b="1" dirty="0"/>
          </a:p>
        </p:txBody>
      </p:sp>
      <p:sp>
        <p:nvSpPr>
          <p:cNvPr id="43013" name="Slide Number Placeholder 3"/>
          <p:cNvSpPr txBox="1">
            <a:spLocks noGrp="1"/>
          </p:cNvSpPr>
          <p:nvPr/>
        </p:nvSpPr>
        <p:spPr>
          <a:xfrm>
            <a:off x="0" y="1271588"/>
            <a:ext cx="533400" cy="24447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lnSpc>
                <a:spcPct val="80000"/>
              </a:lnSpc>
              <a:spcBef>
                <a:spcPct val="0"/>
              </a:spcBef>
              <a:buFontTx/>
              <a:buNone/>
            </a:pPr>
            <a:r>
              <a:rPr lang="en-US" altLang="en-US" sz="1200" b="1" dirty="0">
                <a:solidFill>
                  <a:srgbClr val="FFFFFF"/>
                </a:solidFill>
                <a:latin typeface="Arial" panose="020B0604020202020204" pitchFamily="34" charset="0"/>
              </a:rPr>
              <a:t> </a:t>
            </a:r>
            <a:fld id="{9A0DB2DC-4C9A-4742-B13C-FB6460FD3503}" type="slidenum">
              <a:rPr lang="en-US" altLang="en-US" sz="1200" b="1" dirty="0">
                <a:solidFill>
                  <a:srgbClr val="FFFFFF"/>
                </a:solidFill>
                <a:latin typeface="Arial" panose="020B0604020202020204" pitchFamily="34" charset="0"/>
              </a:rPr>
              <a:t>26</a:t>
            </a:fld>
            <a:endParaRPr lang="en-US" altLang="en-US" sz="1200" b="1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43015" name="Rectangle 2"/>
          <p:cNvSpPr/>
          <p:nvPr/>
        </p:nvSpPr>
        <p:spPr>
          <a:xfrm>
            <a:off x="457200" y="304800"/>
            <a:ext cx="8229600" cy="70167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FontTx/>
              <a:buNone/>
            </a:pPr>
            <a:r>
              <a:rPr lang="en-US" altLang="en-US" sz="4000" b="1" dirty="0">
                <a:solidFill>
                  <a:srgbClr val="CC3300"/>
                </a:solidFill>
              </a:rPr>
              <a:t>Graph Terminology - 6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828800" y="3962400"/>
            <a:ext cx="6080760" cy="2564130"/>
            <a:chOff x="2880" y="5640"/>
            <a:chExt cx="9576" cy="4038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80" y="5760"/>
              <a:ext cx="9577" cy="3918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00" y="5640"/>
              <a:ext cx="1050" cy="82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Footer Placeholder 4"/>
          <p:cNvSpPr txBox="1">
            <a:spLocks noGrp="1"/>
          </p:cNvSpPr>
          <p:nvPr/>
        </p:nvSpPr>
        <p:spPr>
          <a:xfrm>
            <a:off x="2895600" y="6356350"/>
            <a:ext cx="3352800" cy="36512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FontTx/>
              <a:buNone/>
            </a:pPr>
            <a:r>
              <a:rPr lang="en-US" altLang="en-US" sz="1200" dirty="0">
                <a:solidFill>
                  <a:srgbClr val="898989"/>
                </a:solidFill>
                <a:latin typeface="Arial" panose="020B0604020202020204" pitchFamily="34" charset="0"/>
              </a:rPr>
              <a:t>Data Structures and Algorithms in Java </a:t>
            </a:r>
          </a:p>
        </p:txBody>
      </p:sp>
      <p:sp>
        <p:nvSpPr>
          <p:cNvPr id="43011" name="Slide Number Placeholder 5"/>
          <p:cNvSpPr txBox="1">
            <a:spLocks noGrp="1"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r" eaLnBrk="1" hangingPunct="1">
              <a:spcBef>
                <a:spcPct val="0"/>
              </a:spcBef>
              <a:buFontTx/>
              <a:buNone/>
            </a:pPr>
            <a:fld id="{9A0DB2DC-4C9A-4742-B13C-FB6460FD3503}" type="slidenum">
              <a:rPr lang="en-US" altLang="en-US" sz="1200" dirty="0">
                <a:solidFill>
                  <a:srgbClr val="898989"/>
                </a:solidFill>
                <a:latin typeface="Arial" panose="020B0604020202020204" pitchFamily="34" charset="0"/>
              </a:rPr>
              <a:t>27</a:t>
            </a:fld>
            <a:r>
              <a:rPr lang="en-US" altLang="en-US" sz="1200" dirty="0">
                <a:solidFill>
                  <a:srgbClr val="898989"/>
                </a:solidFill>
                <a:latin typeface="Arial" panose="020B0604020202020204" pitchFamily="34" charset="0"/>
              </a:rPr>
              <a:t>/36</a:t>
            </a:r>
          </a:p>
        </p:txBody>
      </p:sp>
      <p:sp>
        <p:nvSpPr>
          <p:cNvPr id="43012" name="Rectangle 3"/>
          <p:cNvSpPr>
            <a:spLocks noGrp="1"/>
          </p:cNvSpPr>
          <p:nvPr>
            <p:ph sz="quarter" idx="4294967295"/>
          </p:nvPr>
        </p:nvSpPr>
        <p:spPr>
          <a:xfrm>
            <a:off x="610235" y="1828800"/>
            <a:ext cx="8229600" cy="953135"/>
          </a:xfrm>
        </p:spPr>
        <p:txBody>
          <a:bodyPr vert="horz" wrap="square" lIns="91440" tIns="45720" rIns="91440" bIns="45720" anchor="t" anchorCtr="0">
            <a:spAutoFit/>
          </a:bodyPr>
          <a:lstStyle>
            <a:lvl1pPr lvl="0">
              <a:buClrTx/>
              <a:buSzTx/>
              <a:buFont typeface="Arial" panose="020B0604020202020204" pitchFamily="34" charset="0"/>
              <a:defRPr sz="2400"/>
            </a:lvl1pPr>
            <a:lvl2pPr lvl="1">
              <a:buClrTx/>
              <a:buSzTx/>
              <a:buFont typeface="Arial" panose="020B0604020202020204" pitchFamily="34" charset="0"/>
              <a:defRPr sz="2000"/>
            </a:lvl2pPr>
            <a:lvl3pPr lvl="2">
              <a:buClrTx/>
              <a:buSzTx/>
              <a:buFont typeface="Arial" panose="020B0604020202020204" pitchFamily="34" charset="0"/>
              <a:defRPr sz="1800"/>
            </a:lvl3pPr>
            <a:lvl4pPr lvl="3">
              <a:buClrTx/>
              <a:buSzTx/>
              <a:buFont typeface="Arial" panose="020B0604020202020204" pitchFamily="34" charset="0"/>
              <a:defRPr sz="1600"/>
            </a:lvl4pPr>
            <a:lvl5pPr lvl="4">
              <a:buClrTx/>
              <a:buSzTx/>
              <a:buFont typeface="Arial" panose="020B0604020202020204" pitchFamily="34" charset="0"/>
              <a:defRPr sz="1600"/>
            </a:lvl5pPr>
          </a:lstStyle>
          <a:p>
            <a:pPr marL="319405" lvl="0" indent="-319405" eaLnBrk="1" hangingPunct="1"/>
            <a:r>
              <a:rPr lang="en-US" altLang="en-US" sz="2800" dirty="0"/>
              <a:t>Connected subgraphs with no articulation points or bridges are called </a:t>
            </a:r>
            <a:r>
              <a:rPr lang="en-US" altLang="en-US" sz="2800" b="1" dirty="0"/>
              <a:t>blocks</a:t>
            </a:r>
          </a:p>
        </p:txBody>
      </p:sp>
      <p:sp>
        <p:nvSpPr>
          <p:cNvPr id="43013" name="Slide Number Placeholder 3"/>
          <p:cNvSpPr txBox="1">
            <a:spLocks noGrp="1"/>
          </p:cNvSpPr>
          <p:nvPr/>
        </p:nvSpPr>
        <p:spPr>
          <a:xfrm>
            <a:off x="0" y="1271588"/>
            <a:ext cx="533400" cy="24447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lnSpc>
                <a:spcPct val="80000"/>
              </a:lnSpc>
              <a:spcBef>
                <a:spcPct val="0"/>
              </a:spcBef>
              <a:buFontTx/>
              <a:buNone/>
            </a:pPr>
            <a:r>
              <a:rPr lang="en-US" altLang="en-US" sz="1200" b="1" dirty="0">
                <a:solidFill>
                  <a:srgbClr val="FFFFFF"/>
                </a:solidFill>
                <a:latin typeface="Arial" panose="020B0604020202020204" pitchFamily="34" charset="0"/>
              </a:rPr>
              <a:t> </a:t>
            </a:r>
            <a:fld id="{9A0DB2DC-4C9A-4742-B13C-FB6460FD3503}" type="slidenum">
              <a:rPr lang="en-US" altLang="en-US" sz="1200" b="1" dirty="0">
                <a:solidFill>
                  <a:srgbClr val="FFFFFF"/>
                </a:solidFill>
                <a:latin typeface="Arial" panose="020B0604020202020204" pitchFamily="34" charset="0"/>
              </a:rPr>
              <a:t>27</a:t>
            </a:fld>
            <a:endParaRPr lang="en-US" altLang="en-US" sz="1200" b="1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43014" name="Text Box 5"/>
          <p:cNvSpPr txBox="1"/>
          <p:nvPr/>
        </p:nvSpPr>
        <p:spPr>
          <a:xfrm>
            <a:off x="1600835" y="3013075"/>
            <a:ext cx="5867400" cy="831850"/>
          </a:xfrm>
          <a:prstGeom prst="rect">
            <a:avLst/>
          </a:prstGeom>
          <a:solidFill>
            <a:srgbClr val="99CCFF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FontTx/>
              <a:buNone/>
            </a:pPr>
            <a:r>
              <a:rPr lang="en-US" altLang="en-US" sz="2400" dirty="0">
                <a:latin typeface="Arial" panose="020B0604020202020204" pitchFamily="34" charset="0"/>
              </a:rPr>
              <a:t>We can use depth first traverse to check the connectivity of a graph</a:t>
            </a:r>
          </a:p>
        </p:txBody>
      </p:sp>
      <p:sp>
        <p:nvSpPr>
          <p:cNvPr id="43015" name="Rectangle 2"/>
          <p:cNvSpPr/>
          <p:nvPr/>
        </p:nvSpPr>
        <p:spPr>
          <a:xfrm>
            <a:off x="457200" y="304800"/>
            <a:ext cx="8229600" cy="70167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FontTx/>
              <a:buNone/>
            </a:pPr>
            <a:r>
              <a:rPr lang="en-US" altLang="en-US" sz="4000" b="1" dirty="0">
                <a:solidFill>
                  <a:srgbClr val="CC3300"/>
                </a:solidFill>
              </a:rPr>
              <a:t>Graph Terminology - 6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Footer Placeholder 4"/>
          <p:cNvSpPr txBox="1">
            <a:spLocks noGrp="1"/>
          </p:cNvSpPr>
          <p:nvPr>
            <p:ph type="ftr" sz="quarter" idx="11"/>
          </p:nvPr>
        </p:nvSpPr>
        <p:spPr>
          <a:noFill/>
          <a:ln>
            <a:noFill/>
          </a:ln>
        </p:spPr>
        <p:txBody>
          <a:bodyPr anchor="ctr" anchorCtr="0"/>
          <a:lstStyle/>
          <a:p>
            <a:pPr marL="0" indent="0" algn="ctr" eaLnBrk="1" hangingPunct="1">
              <a:spcBef>
                <a:spcPct val="0"/>
              </a:spcBef>
              <a:buFontTx/>
              <a:buNone/>
            </a:pPr>
            <a:r>
              <a:rPr lang="en-US" altLang="en-US" sz="1200" dirty="0">
                <a:solidFill>
                  <a:srgbClr val="898989"/>
                </a:solidFill>
                <a:latin typeface="Arial" panose="020B0604020202020204" pitchFamily="34" charset="0"/>
              </a:rPr>
              <a:t>Data Structures and Algorithms in Java </a:t>
            </a:r>
          </a:p>
        </p:txBody>
      </p:sp>
      <p:sp>
        <p:nvSpPr>
          <p:cNvPr id="44035" name="Slide Number Placeholder 5"/>
          <p:cNvSpPr txBox="1">
            <a:spLocks noGrp="1"/>
          </p:cNvSpPr>
          <p:nvPr>
            <p:ph type="sldNum" sz="quarter" idx="12"/>
          </p:nvPr>
        </p:nvSpPr>
        <p:spPr>
          <a:noFill/>
          <a:ln>
            <a:noFill/>
          </a:ln>
        </p:spPr>
        <p:txBody>
          <a:bodyPr anchor="ctr" anchorCtr="0"/>
          <a:lstStyle/>
          <a:p>
            <a:pPr marL="0" indent="0" algn="r" eaLnBrk="1" hangingPunct="1">
              <a:spcBef>
                <a:spcPct val="0"/>
              </a:spcBef>
              <a:buFontTx/>
              <a:buNone/>
            </a:pPr>
            <a:fld id="{9A0DB2DC-4C9A-4742-B13C-FB6460FD3503}" type="slidenum">
              <a:rPr lang="en-US" altLang="en-US" sz="1200" dirty="0">
                <a:solidFill>
                  <a:srgbClr val="898989"/>
                </a:solidFill>
                <a:latin typeface="Arial" panose="020B0604020202020204" pitchFamily="34" charset="0"/>
              </a:rPr>
              <a:t>28</a:t>
            </a:fld>
            <a:r>
              <a:rPr lang="en-US" altLang="en-US" sz="1200" dirty="0">
                <a:solidFill>
                  <a:srgbClr val="898989"/>
                </a:solidFill>
                <a:latin typeface="Arial" panose="020B0604020202020204" pitchFamily="34" charset="0"/>
              </a:rPr>
              <a:t>/36</a:t>
            </a:r>
          </a:p>
        </p:txBody>
      </p:sp>
      <p:sp>
        <p:nvSpPr>
          <p:cNvPr id="44036" name="Slide Number Placeholder 3"/>
          <p:cNvSpPr txBox="1">
            <a:spLocks noGrp="1"/>
          </p:cNvSpPr>
          <p:nvPr/>
        </p:nvSpPr>
        <p:spPr>
          <a:xfrm>
            <a:off x="0" y="1271588"/>
            <a:ext cx="533400" cy="24447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lnSpc>
                <a:spcPct val="80000"/>
              </a:lnSpc>
              <a:spcBef>
                <a:spcPct val="0"/>
              </a:spcBef>
              <a:buFontTx/>
              <a:buNone/>
            </a:pPr>
            <a:r>
              <a:rPr lang="en-US" altLang="en-US" sz="1200" b="1" dirty="0">
                <a:solidFill>
                  <a:srgbClr val="FFFFFF"/>
                </a:solidFill>
                <a:latin typeface="Arial" panose="020B0604020202020204" pitchFamily="34" charset="0"/>
              </a:rPr>
              <a:t> </a:t>
            </a:r>
            <a:fld id="{9A0DB2DC-4C9A-4742-B13C-FB6460FD3503}" type="slidenum">
              <a:rPr lang="en-US" altLang="en-US" sz="1200" b="1" dirty="0">
                <a:solidFill>
                  <a:srgbClr val="FFFFFF"/>
                </a:solidFill>
                <a:latin typeface="Arial" panose="020B0604020202020204" pitchFamily="34" charset="0"/>
              </a:rPr>
              <a:t>28</a:t>
            </a:fld>
            <a:endParaRPr lang="en-US" altLang="en-US" sz="1200" b="1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pic>
        <p:nvPicPr>
          <p:cNvPr id="44037" name="Picture 7" descr="graph_sm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0" y="1066800"/>
            <a:ext cx="1600200" cy="16002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4038" name="Text Box 10"/>
          <p:cNvSpPr txBox="1"/>
          <p:nvPr/>
        </p:nvSpPr>
        <p:spPr>
          <a:xfrm>
            <a:off x="4267200" y="1447800"/>
            <a:ext cx="990600" cy="7302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50000"/>
              </a:spcBef>
              <a:buFontTx/>
              <a:buNone/>
            </a:pPr>
            <a:r>
              <a:rPr lang="en-US" altLang="en-US" sz="1400" dirty="0">
                <a:latin typeface="Arial" panose="020B0604020202020204" pitchFamily="34" charset="0"/>
              </a:rPr>
              <a:t>Single Directed graph</a:t>
            </a:r>
          </a:p>
        </p:txBody>
      </p:sp>
      <p:pic>
        <p:nvPicPr>
          <p:cNvPr id="44039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8800" y="1066800"/>
            <a:ext cx="2057400" cy="19240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4040" name="Text Box 14"/>
          <p:cNvSpPr txBox="1"/>
          <p:nvPr/>
        </p:nvSpPr>
        <p:spPr>
          <a:xfrm>
            <a:off x="7391400" y="1295400"/>
            <a:ext cx="1143000" cy="51752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50000"/>
              </a:spcBef>
              <a:buFontTx/>
              <a:buNone/>
            </a:pPr>
            <a:r>
              <a:rPr lang="en-US" altLang="en-US" sz="1400" dirty="0">
                <a:latin typeface="Arial" panose="020B0604020202020204" pitchFamily="34" charset="0"/>
              </a:rPr>
              <a:t>Weighted graph</a:t>
            </a:r>
          </a:p>
        </p:txBody>
      </p:sp>
      <p:sp>
        <p:nvSpPr>
          <p:cNvPr id="44041" name="Rectangle 2"/>
          <p:cNvSpPr/>
          <p:nvPr/>
        </p:nvSpPr>
        <p:spPr>
          <a:xfrm>
            <a:off x="457200" y="304800"/>
            <a:ext cx="8229600" cy="70167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FontTx/>
              <a:buNone/>
            </a:pPr>
            <a:r>
              <a:rPr lang="en-US" altLang="en-US" sz="4000" b="1" dirty="0">
                <a:solidFill>
                  <a:srgbClr val="CC3300"/>
                </a:solidFill>
              </a:rPr>
              <a:t>Graph Examples - 4</a:t>
            </a:r>
          </a:p>
        </p:txBody>
      </p:sp>
      <p:sp>
        <p:nvSpPr>
          <p:cNvPr id="44042" name="Text Box 7"/>
          <p:cNvSpPr txBox="1"/>
          <p:nvPr/>
        </p:nvSpPr>
        <p:spPr>
          <a:xfrm>
            <a:off x="304800" y="3657600"/>
            <a:ext cx="1828800" cy="51752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50000"/>
              </a:spcBef>
              <a:buFontTx/>
              <a:buNone/>
            </a:pPr>
            <a:r>
              <a:rPr lang="en-US" altLang="en-US" sz="1400" dirty="0">
                <a:latin typeface="Arial" panose="020B0604020202020204" pitchFamily="34" charset="0"/>
              </a:rPr>
              <a:t>An undirected graph with multiple edges</a:t>
            </a:r>
          </a:p>
        </p:txBody>
      </p:sp>
      <p:pic>
        <p:nvPicPr>
          <p:cNvPr id="44043" name="Picture 10"/>
          <p:cNvPicPr>
            <a:picLocks noChangeAspect="1"/>
          </p:cNvPicPr>
          <p:nvPr/>
        </p:nvPicPr>
        <p:blipFill>
          <a:blip r:embed="rId5"/>
          <a:srcRect l="27083" t="23334" r="56250" b="53333"/>
          <a:stretch>
            <a:fillRect/>
          </a:stretch>
        </p:blipFill>
        <p:spPr>
          <a:xfrm>
            <a:off x="457200" y="4191000"/>
            <a:ext cx="1752600" cy="15335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4044" name="Picture 11"/>
          <p:cNvPicPr>
            <a:picLocks noChangeAspect="1"/>
          </p:cNvPicPr>
          <p:nvPr/>
        </p:nvPicPr>
        <p:blipFill>
          <a:blip r:embed="rId6"/>
          <a:srcRect l="47916" t="61667" r="35417" b="16945"/>
          <a:stretch>
            <a:fillRect/>
          </a:stretch>
        </p:blipFill>
        <p:spPr>
          <a:xfrm>
            <a:off x="2819400" y="4038600"/>
            <a:ext cx="2209800" cy="177958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4045" name="Text Box 12"/>
          <p:cNvSpPr txBox="1"/>
          <p:nvPr/>
        </p:nvSpPr>
        <p:spPr>
          <a:xfrm>
            <a:off x="3048000" y="3581400"/>
            <a:ext cx="1828800" cy="51752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50000"/>
              </a:spcBef>
              <a:buFontTx/>
              <a:buNone/>
            </a:pPr>
            <a:r>
              <a:rPr lang="en-US" altLang="en-US" sz="1400" dirty="0">
                <a:latin typeface="Arial" panose="020B0604020202020204" pitchFamily="34" charset="0"/>
              </a:rPr>
              <a:t>An directed graph with multiple edges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Footer Placeholder 4"/>
          <p:cNvSpPr txBox="1">
            <a:spLocks noGrp="1"/>
          </p:cNvSpPr>
          <p:nvPr>
            <p:ph type="ftr" sz="quarter" idx="11"/>
          </p:nvPr>
        </p:nvSpPr>
        <p:spPr>
          <a:noFill/>
          <a:ln>
            <a:noFill/>
          </a:ln>
        </p:spPr>
        <p:txBody>
          <a:bodyPr anchor="ctr" anchorCtr="0"/>
          <a:lstStyle/>
          <a:p>
            <a:pPr marL="0" indent="0" algn="ctr" eaLnBrk="1" hangingPunct="1">
              <a:spcBef>
                <a:spcPct val="0"/>
              </a:spcBef>
              <a:buFontTx/>
              <a:buNone/>
            </a:pPr>
            <a:r>
              <a:rPr lang="en-US" altLang="en-US" sz="1200" dirty="0">
                <a:solidFill>
                  <a:srgbClr val="898989"/>
                </a:solidFill>
                <a:latin typeface="Arial" panose="020B0604020202020204" pitchFamily="34" charset="0"/>
              </a:rPr>
              <a:t>Data Structures and Algorithms in Java </a:t>
            </a:r>
          </a:p>
        </p:txBody>
      </p:sp>
      <p:sp>
        <p:nvSpPr>
          <p:cNvPr id="46083" name="Slide Number Placeholder 5"/>
          <p:cNvSpPr txBox="1">
            <a:spLocks noGrp="1"/>
          </p:cNvSpPr>
          <p:nvPr>
            <p:ph type="sldNum" sz="quarter" idx="12"/>
          </p:nvPr>
        </p:nvSpPr>
        <p:spPr>
          <a:noFill/>
          <a:ln>
            <a:noFill/>
          </a:ln>
        </p:spPr>
        <p:txBody>
          <a:bodyPr anchor="ctr" anchorCtr="0"/>
          <a:lstStyle/>
          <a:p>
            <a:pPr marL="0" indent="0" algn="r" eaLnBrk="1" hangingPunct="1">
              <a:spcBef>
                <a:spcPct val="0"/>
              </a:spcBef>
              <a:buFontTx/>
              <a:buNone/>
            </a:pPr>
            <a:fld id="{9A0DB2DC-4C9A-4742-B13C-FB6460FD3503}" type="slidenum">
              <a:rPr lang="en-US" altLang="en-US" sz="1200" dirty="0">
                <a:solidFill>
                  <a:srgbClr val="898989"/>
                </a:solidFill>
                <a:latin typeface="Arial" panose="020B0604020202020204" pitchFamily="34" charset="0"/>
              </a:rPr>
              <a:t>29</a:t>
            </a:fld>
            <a:r>
              <a:rPr lang="en-US" altLang="en-US" sz="1200" dirty="0">
                <a:solidFill>
                  <a:srgbClr val="898989"/>
                </a:solidFill>
                <a:latin typeface="Arial" panose="020B0604020202020204" pitchFamily="34" charset="0"/>
              </a:rPr>
              <a:t>/36</a:t>
            </a:r>
          </a:p>
        </p:txBody>
      </p:sp>
      <p:sp>
        <p:nvSpPr>
          <p:cNvPr id="46084" name="Rectangle 3"/>
          <p:cNvSpPr>
            <a:spLocks noGrp="1"/>
          </p:cNvSpPr>
          <p:nvPr>
            <p:ph sz="quarter" idx="4294967295"/>
          </p:nvPr>
        </p:nvSpPr>
        <p:spPr>
          <a:xfrm>
            <a:off x="457200" y="914400"/>
            <a:ext cx="8305800" cy="1558925"/>
          </a:xfrm>
        </p:spPr>
        <p:txBody>
          <a:bodyPr vert="horz" wrap="square" lIns="91440" tIns="45720" rIns="91440" bIns="45720" anchor="t" anchorCtr="0">
            <a:spAutoFit/>
          </a:bodyPr>
          <a:lstStyle>
            <a:lvl1pPr lvl="0">
              <a:buClrTx/>
              <a:buSzTx/>
              <a:buFont typeface="Arial" panose="020B0604020202020204" pitchFamily="34" charset="0"/>
              <a:defRPr sz="2400"/>
            </a:lvl1pPr>
            <a:lvl2pPr lvl="1">
              <a:buClrTx/>
              <a:buSzTx/>
              <a:buFont typeface="Arial" panose="020B0604020202020204" pitchFamily="34" charset="0"/>
              <a:defRPr sz="2000"/>
            </a:lvl2pPr>
            <a:lvl3pPr lvl="2">
              <a:buClrTx/>
              <a:buSzTx/>
              <a:buFont typeface="Arial" panose="020B0604020202020204" pitchFamily="34" charset="0"/>
              <a:defRPr sz="1800"/>
            </a:lvl3pPr>
            <a:lvl4pPr lvl="3">
              <a:buClrTx/>
              <a:buSzTx/>
              <a:buFont typeface="Arial" panose="020B0604020202020204" pitchFamily="34" charset="0"/>
              <a:defRPr sz="1600"/>
            </a:lvl4pPr>
            <a:lvl5pPr lvl="4">
              <a:buClrTx/>
              <a:buSzTx/>
              <a:buFont typeface="Arial" panose="020B0604020202020204" pitchFamily="34" charset="0"/>
              <a:defRPr sz="1600"/>
            </a:lvl5pPr>
          </a:lstStyle>
          <a:p>
            <a:pPr marL="319405" lvl="0" indent="-319405" eaLnBrk="1" hangingPunct="1"/>
            <a:r>
              <a:rPr lang="en-US" altLang="en-US" dirty="0"/>
              <a:t>A </a:t>
            </a:r>
            <a:r>
              <a:rPr lang="en-US" altLang="en-US" sz="2200" b="1" dirty="0"/>
              <a:t>complete graph</a:t>
            </a:r>
            <a:r>
              <a:rPr lang="en-US" altLang="en-US" dirty="0"/>
              <a:t> is a graph where every pair of vertices is connected by an edge. </a:t>
            </a:r>
            <a:endParaRPr lang="en-US" altLang="en-US" sz="2200" dirty="0"/>
          </a:p>
          <a:p>
            <a:pPr marL="319405" lvl="0" indent="-319405" eaLnBrk="1" hangingPunct="1"/>
            <a:r>
              <a:rPr lang="en-US" altLang="en-US" sz="2200" dirty="0"/>
              <a:t>A </a:t>
            </a:r>
            <a:r>
              <a:rPr lang="en-US" altLang="en-US" sz="2200" b="1" dirty="0"/>
              <a:t>simple complete graph on </a:t>
            </a:r>
            <a:r>
              <a:rPr lang="en-US" altLang="en-US" sz="2200" b="1" i="1" dirty="0"/>
              <a:t>n</a:t>
            </a:r>
            <a:r>
              <a:rPr lang="en-US" altLang="en-US" sz="2200" b="1" dirty="0"/>
              <a:t> vertices</a:t>
            </a:r>
            <a:r>
              <a:rPr lang="en-US" altLang="en-US" sz="2200" dirty="0"/>
              <a:t> has </a:t>
            </a:r>
            <a:r>
              <a:rPr lang="en-US" altLang="en-US" sz="2200" i="1" dirty="0"/>
              <a:t>n</a:t>
            </a:r>
            <a:r>
              <a:rPr lang="en-US" altLang="en-US" sz="2200" dirty="0"/>
              <a:t> vertices and </a:t>
            </a:r>
            <a:r>
              <a:rPr lang="en-US" altLang="en-US" sz="2200" i="1" dirty="0"/>
              <a:t>n</a:t>
            </a:r>
            <a:r>
              <a:rPr lang="en-US" altLang="en-US" sz="2200" dirty="0"/>
              <a:t>(</a:t>
            </a:r>
            <a:r>
              <a:rPr lang="en-US" altLang="en-US" sz="2200" i="1" dirty="0"/>
              <a:t>n</a:t>
            </a:r>
            <a:r>
              <a:rPr lang="en-US" altLang="en-US" sz="2200" dirty="0"/>
              <a:t>-1)/2 edges, and is denoted by </a:t>
            </a:r>
            <a:r>
              <a:rPr lang="en-US" altLang="en-US" sz="2200" i="1" dirty="0"/>
              <a:t>Kn</a:t>
            </a:r>
            <a:r>
              <a:rPr lang="en-US" altLang="en-US" sz="2200" dirty="0"/>
              <a:t> </a:t>
            </a:r>
          </a:p>
        </p:txBody>
      </p:sp>
      <p:sp>
        <p:nvSpPr>
          <p:cNvPr id="46085" name="Slide Number Placeholder 3"/>
          <p:cNvSpPr txBox="1">
            <a:spLocks noGrp="1"/>
          </p:cNvSpPr>
          <p:nvPr/>
        </p:nvSpPr>
        <p:spPr>
          <a:xfrm>
            <a:off x="0" y="1036638"/>
            <a:ext cx="533400" cy="24447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lnSpc>
                <a:spcPct val="80000"/>
              </a:lnSpc>
              <a:spcBef>
                <a:spcPct val="0"/>
              </a:spcBef>
              <a:buFontTx/>
              <a:buNone/>
            </a:pPr>
            <a:r>
              <a:rPr lang="en-US" altLang="en-US" sz="1200" b="1" dirty="0">
                <a:solidFill>
                  <a:srgbClr val="FFFFFF"/>
                </a:solidFill>
                <a:latin typeface="Arial" panose="020B0604020202020204" pitchFamily="34" charset="0"/>
              </a:rPr>
              <a:t> </a:t>
            </a:r>
            <a:fld id="{9A0DB2DC-4C9A-4742-B13C-FB6460FD3503}" type="slidenum">
              <a:rPr lang="en-US" altLang="en-US" sz="1200" b="1" dirty="0">
                <a:solidFill>
                  <a:srgbClr val="FFFFFF"/>
                </a:solidFill>
                <a:latin typeface="Arial" panose="020B0604020202020204" pitchFamily="34" charset="0"/>
              </a:rPr>
              <a:t>29</a:t>
            </a:fld>
            <a:endParaRPr lang="en-US" altLang="en-US" sz="1200" b="1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46086" name="Rectangle 2"/>
          <p:cNvSpPr/>
          <p:nvPr/>
        </p:nvSpPr>
        <p:spPr>
          <a:xfrm>
            <a:off x="457200" y="222250"/>
            <a:ext cx="8229600" cy="70167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FontTx/>
              <a:buNone/>
            </a:pPr>
            <a:r>
              <a:rPr lang="en-US" altLang="en-US" sz="4000" b="1" dirty="0">
                <a:solidFill>
                  <a:srgbClr val="CC3300"/>
                </a:solidFill>
              </a:rPr>
              <a:t>Graph Terminology - 7</a:t>
            </a:r>
          </a:p>
        </p:txBody>
      </p:sp>
      <p:pic>
        <p:nvPicPr>
          <p:cNvPr id="46087" name="Picture 11"/>
          <p:cNvPicPr>
            <a:picLocks noChangeAspect="1"/>
          </p:cNvPicPr>
          <p:nvPr/>
        </p:nvPicPr>
        <p:blipFill>
          <a:blip r:embed="rId3"/>
          <a:srcRect l="12463" t="39999" r="41667" b="41539"/>
          <a:stretch>
            <a:fillRect/>
          </a:stretch>
        </p:blipFill>
        <p:spPr>
          <a:xfrm>
            <a:off x="1600200" y="3048000"/>
            <a:ext cx="5257800" cy="13144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6088" name="Rectangle 3"/>
          <p:cNvSpPr/>
          <p:nvPr/>
        </p:nvSpPr>
        <p:spPr>
          <a:xfrm>
            <a:off x="304800" y="4876800"/>
            <a:ext cx="8305800" cy="4572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319405" lvl="0" indent="-319405" eaLnBrk="1" hangingPunct="1"/>
            <a:r>
              <a:rPr lang="en-US" altLang="en-US" sz="2400" dirty="0"/>
              <a:t>A </a:t>
            </a:r>
            <a:r>
              <a:rPr lang="en-US" altLang="en-US" sz="2400" i="1" dirty="0"/>
              <a:t>graph</a:t>
            </a:r>
            <a:r>
              <a:rPr lang="en-US" altLang="en-US" sz="2400" dirty="0"/>
              <a:t> G'=(V', E') is a</a:t>
            </a:r>
            <a:r>
              <a:rPr lang="en-US" altLang="en-US" sz="2400" b="1" dirty="0"/>
              <a:t> subgraph </a:t>
            </a:r>
            <a:r>
              <a:rPr lang="en-US" altLang="en-US" sz="2400" dirty="0"/>
              <a:t>of another graph G=(V, E) iff  V </a:t>
            </a:r>
          </a:p>
        </p:txBody>
      </p:sp>
      <p:pic>
        <p:nvPicPr>
          <p:cNvPr id="46089" name="Picture 13"/>
          <p:cNvPicPr>
            <a:picLocks noChangeAspect="1"/>
          </p:cNvPicPr>
          <p:nvPr/>
        </p:nvPicPr>
        <p:blipFill>
          <a:blip r:embed="rId4"/>
          <a:srcRect l="19640" t="29515" r="68642" b="66464"/>
          <a:stretch>
            <a:fillRect/>
          </a:stretch>
        </p:blipFill>
        <p:spPr>
          <a:xfrm>
            <a:off x="2895600" y="5334000"/>
            <a:ext cx="2819400" cy="5969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Footer Placeholder 4"/>
          <p:cNvSpPr txBox="1">
            <a:spLocks noGrp="1"/>
          </p:cNvSpPr>
          <p:nvPr/>
        </p:nvSpPr>
        <p:spPr>
          <a:xfrm>
            <a:off x="2895600" y="6356350"/>
            <a:ext cx="3352800" cy="36512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FontTx/>
              <a:buNone/>
            </a:pPr>
            <a:r>
              <a:rPr lang="en-US" altLang="en-US" sz="1200" dirty="0">
                <a:solidFill>
                  <a:srgbClr val="898989"/>
                </a:solidFill>
                <a:latin typeface="Arial" panose="020B0604020202020204" pitchFamily="34" charset="0"/>
              </a:rPr>
              <a:t>Data Structures and Algorithms in Java </a:t>
            </a:r>
          </a:p>
        </p:txBody>
      </p:sp>
      <p:sp>
        <p:nvSpPr>
          <p:cNvPr id="6147" name="Slide Number Placeholder 5"/>
          <p:cNvSpPr txBox="1">
            <a:spLocks noGrp="1"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r" eaLnBrk="1" hangingPunct="1">
              <a:spcBef>
                <a:spcPct val="0"/>
              </a:spcBef>
              <a:buFontTx/>
              <a:buNone/>
            </a:pPr>
            <a:fld id="{9A0DB2DC-4C9A-4742-B13C-FB6460FD3503}" type="slidenum">
              <a:rPr lang="en-US" altLang="en-US" sz="1200" dirty="0">
                <a:solidFill>
                  <a:srgbClr val="898989"/>
                </a:solidFill>
                <a:latin typeface="Arial" panose="020B0604020202020204" pitchFamily="34" charset="0"/>
              </a:rPr>
              <a:t>3</a:t>
            </a:fld>
            <a:r>
              <a:rPr lang="en-US" altLang="en-US" sz="1200" dirty="0">
                <a:solidFill>
                  <a:srgbClr val="898989"/>
                </a:solidFill>
                <a:latin typeface="Arial" panose="020B0604020202020204" pitchFamily="34" charset="0"/>
              </a:rPr>
              <a:t>/36</a:t>
            </a:r>
          </a:p>
        </p:txBody>
      </p:sp>
      <p:sp>
        <p:nvSpPr>
          <p:cNvPr id="6148" name="Rectangle 2"/>
          <p:cNvSpPr>
            <a:spLocks noGrp="1"/>
          </p:cNvSpPr>
          <p:nvPr>
            <p:ph type="title"/>
          </p:nvPr>
        </p:nvSpPr>
        <p:spPr>
          <a:xfrm>
            <a:off x="457200" y="365125"/>
            <a:ext cx="8229600" cy="701675"/>
          </a:xfrm>
        </p:spPr>
        <p:txBody>
          <a:bodyPr vert="horz" wrap="square" lIns="91440" tIns="45720" rIns="91440" bIns="45720" anchor="ctr" anchorCtr="0">
            <a:spAutoFit/>
          </a:bodyPr>
          <a:lstStyle/>
          <a:p>
            <a:pPr eaLnBrk="1" hangingPunct="1"/>
            <a:r>
              <a:rPr lang="en-US" altLang="en-US" sz="4000" b="1" dirty="0">
                <a:solidFill>
                  <a:srgbClr val="CC3300"/>
                </a:solidFill>
              </a:rPr>
              <a:t>Graph Introduction</a:t>
            </a:r>
          </a:p>
        </p:txBody>
      </p:sp>
      <p:sp>
        <p:nvSpPr>
          <p:cNvPr id="6149" name="Slide Number Placeholder 3"/>
          <p:cNvSpPr txBox="1">
            <a:spLocks noGrp="1"/>
          </p:cNvSpPr>
          <p:nvPr/>
        </p:nvSpPr>
        <p:spPr>
          <a:xfrm>
            <a:off x="0" y="1271588"/>
            <a:ext cx="533400" cy="24447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lnSpc>
                <a:spcPct val="80000"/>
              </a:lnSpc>
              <a:spcBef>
                <a:spcPct val="0"/>
              </a:spcBef>
              <a:buFontTx/>
              <a:buNone/>
            </a:pPr>
            <a:r>
              <a:rPr lang="en-US" altLang="en-US" sz="1200" b="1" dirty="0">
                <a:solidFill>
                  <a:srgbClr val="FFFFFF"/>
                </a:solidFill>
                <a:latin typeface="Arial" panose="020B0604020202020204" pitchFamily="34" charset="0"/>
              </a:rPr>
              <a:t> </a:t>
            </a:r>
            <a:fld id="{9A0DB2DC-4C9A-4742-B13C-FB6460FD3503}" type="slidenum">
              <a:rPr lang="en-US" altLang="en-US" sz="1200" b="1" dirty="0">
                <a:solidFill>
                  <a:srgbClr val="FFFFFF"/>
                </a:solidFill>
                <a:latin typeface="Arial" panose="020B0604020202020204" pitchFamily="34" charset="0"/>
              </a:rPr>
              <a:t>3</a:t>
            </a:fld>
            <a:endParaRPr lang="en-US" altLang="en-US" sz="1200" b="1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6150" name="Text Box 9"/>
          <p:cNvSpPr txBox="1"/>
          <p:nvPr/>
        </p:nvSpPr>
        <p:spPr>
          <a:xfrm>
            <a:off x="762000" y="1041400"/>
            <a:ext cx="7620000" cy="13239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just" eaLnBrk="1" hangingPunct="1">
              <a:spcBef>
                <a:spcPct val="0"/>
              </a:spcBef>
              <a:buFontTx/>
              <a:buNone/>
            </a:pPr>
            <a:r>
              <a:rPr lang="en-US" altLang="en-US" sz="2000" dirty="0">
                <a:latin typeface="Arial" panose="020B0604020202020204" pitchFamily="34" charset="0"/>
              </a:rPr>
              <a:t>Graphs have applications in modeling many fields. </a:t>
            </a:r>
          </a:p>
          <a:p>
            <a:pPr marL="0" lvl="0" indent="0" algn="just" eaLnBrk="1" hangingPunct="1">
              <a:spcBef>
                <a:spcPct val="0"/>
              </a:spcBef>
              <a:buFontTx/>
              <a:buNone/>
            </a:pPr>
            <a:r>
              <a:rPr lang="en-US" altLang="en-US" sz="2000" dirty="0">
                <a:latin typeface="Arial" panose="020B0604020202020204" pitchFamily="34" charset="0"/>
              </a:rPr>
              <a:t>This notion of a “graph” should not be confused with bar charts and function plots, as these kinds of “graphs” are </a:t>
            </a:r>
            <a:r>
              <a:rPr lang="en-US" altLang="en-US" sz="2000" i="1" dirty="0">
                <a:latin typeface="Arial" panose="020B0604020202020204" pitchFamily="34" charset="0"/>
              </a:rPr>
              <a:t>unrelated</a:t>
            </a:r>
            <a:r>
              <a:rPr lang="en-US" altLang="en-US" sz="2000" dirty="0">
                <a:latin typeface="Arial" panose="020B0604020202020204" pitchFamily="34" charset="0"/>
              </a:rPr>
              <a:t> to the topic of this chapter.</a:t>
            </a:r>
          </a:p>
        </p:txBody>
      </p:sp>
      <p:pic>
        <p:nvPicPr>
          <p:cNvPr id="6151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3011488"/>
            <a:ext cx="2667000" cy="264318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152" name="Rectangle 8"/>
          <p:cNvSpPr/>
          <p:nvPr/>
        </p:nvSpPr>
        <p:spPr>
          <a:xfrm>
            <a:off x="1720850" y="5740400"/>
            <a:ext cx="2349500" cy="4000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FontTx/>
              <a:buNone/>
            </a:pPr>
            <a:r>
              <a:rPr lang="en-US" altLang="en-US" sz="2000" dirty="0">
                <a:latin typeface="Arial" panose="020B0604020202020204" pitchFamily="34" charset="0"/>
              </a:rPr>
              <a:t>Map coloring</a:t>
            </a:r>
            <a:endParaRPr lang="en-US" altLang="en-US" sz="2000" b="1" dirty="0">
              <a:latin typeface="Arial" panose="020B0604020202020204" pitchFamily="34" charset="0"/>
            </a:endParaRPr>
          </a:p>
        </p:txBody>
      </p:sp>
      <p:pic>
        <p:nvPicPr>
          <p:cNvPr id="6153" name="Picture 6" descr="Mạng máy tính là gì? Những mô hình của mạng thông thườ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3400" y="2781300"/>
            <a:ext cx="3810000" cy="28575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154" name="Rectangle 10"/>
          <p:cNvSpPr/>
          <p:nvPr/>
        </p:nvSpPr>
        <p:spPr>
          <a:xfrm>
            <a:off x="5656263" y="5748338"/>
            <a:ext cx="2514600" cy="4000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FontTx/>
              <a:buNone/>
            </a:pPr>
            <a:r>
              <a:rPr lang="en-US" altLang="en-US" sz="2000" dirty="0">
                <a:latin typeface="Arial" panose="020B0604020202020204" pitchFamily="34" charset="0"/>
              </a:rPr>
              <a:t>computer networks</a:t>
            </a:r>
            <a:endParaRPr lang="en-US" altLang="en-US" sz="2000" b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Footer Placeholder 4"/>
          <p:cNvSpPr txBox="1">
            <a:spLocks noGrp="1"/>
          </p:cNvSpPr>
          <p:nvPr>
            <p:ph type="ftr" sz="quarter" idx="11"/>
          </p:nvPr>
        </p:nvSpPr>
        <p:spPr>
          <a:noFill/>
          <a:ln>
            <a:noFill/>
          </a:ln>
        </p:spPr>
        <p:txBody>
          <a:bodyPr anchor="ctr" anchorCtr="0"/>
          <a:lstStyle/>
          <a:p>
            <a:pPr marL="0" indent="0" algn="ctr" eaLnBrk="1" hangingPunct="1">
              <a:spcBef>
                <a:spcPct val="0"/>
              </a:spcBef>
              <a:buFontTx/>
              <a:buNone/>
            </a:pPr>
            <a:r>
              <a:rPr lang="en-US" altLang="en-US" sz="1200" dirty="0">
                <a:solidFill>
                  <a:srgbClr val="898989"/>
                </a:solidFill>
                <a:latin typeface="Arial" panose="020B0604020202020204" pitchFamily="34" charset="0"/>
              </a:rPr>
              <a:t>Data Structures and Algorithms in Java </a:t>
            </a:r>
          </a:p>
        </p:txBody>
      </p:sp>
      <p:sp>
        <p:nvSpPr>
          <p:cNvPr id="48131" name="Slide Number Placeholder 5"/>
          <p:cNvSpPr txBox="1">
            <a:spLocks noGrp="1"/>
          </p:cNvSpPr>
          <p:nvPr>
            <p:ph type="sldNum" sz="quarter" idx="12"/>
          </p:nvPr>
        </p:nvSpPr>
        <p:spPr>
          <a:noFill/>
          <a:ln>
            <a:noFill/>
          </a:ln>
        </p:spPr>
        <p:txBody>
          <a:bodyPr anchor="ctr" anchorCtr="0"/>
          <a:lstStyle/>
          <a:p>
            <a:pPr marL="0" indent="0" algn="r" eaLnBrk="1" hangingPunct="1">
              <a:spcBef>
                <a:spcPct val="0"/>
              </a:spcBef>
              <a:buFontTx/>
              <a:buNone/>
            </a:pPr>
            <a:fld id="{9A0DB2DC-4C9A-4742-B13C-FB6460FD3503}" type="slidenum">
              <a:rPr lang="en-US" altLang="en-US" sz="1200" dirty="0">
                <a:solidFill>
                  <a:srgbClr val="898989"/>
                </a:solidFill>
                <a:latin typeface="Arial" panose="020B0604020202020204" pitchFamily="34" charset="0"/>
              </a:rPr>
              <a:t>30</a:t>
            </a:fld>
            <a:r>
              <a:rPr lang="en-US" altLang="en-US" sz="1200" dirty="0">
                <a:solidFill>
                  <a:srgbClr val="898989"/>
                </a:solidFill>
                <a:latin typeface="Arial" panose="020B0604020202020204" pitchFamily="34" charset="0"/>
              </a:rPr>
              <a:t>/36</a:t>
            </a:r>
          </a:p>
        </p:txBody>
      </p:sp>
      <p:sp>
        <p:nvSpPr>
          <p:cNvPr id="48132" name="Rectangle 3"/>
          <p:cNvSpPr>
            <a:spLocks noGrp="1"/>
          </p:cNvSpPr>
          <p:nvPr>
            <p:ph sz="quarter" idx="4294967295"/>
          </p:nvPr>
        </p:nvSpPr>
        <p:spPr>
          <a:xfrm>
            <a:off x="609600" y="1281113"/>
            <a:ext cx="8305800" cy="1914525"/>
          </a:xfrm>
        </p:spPr>
        <p:txBody>
          <a:bodyPr vert="horz" wrap="square" lIns="91440" tIns="45720" rIns="91440" bIns="45720" anchor="t" anchorCtr="0">
            <a:spAutoFit/>
          </a:bodyPr>
          <a:lstStyle>
            <a:lvl1pPr lvl="0">
              <a:buClrTx/>
              <a:buSzTx/>
              <a:buFont typeface="Arial" panose="020B0604020202020204" pitchFamily="34" charset="0"/>
              <a:defRPr sz="2400"/>
            </a:lvl1pPr>
            <a:lvl2pPr lvl="1">
              <a:buClrTx/>
              <a:buSzTx/>
              <a:buFont typeface="Arial" panose="020B0604020202020204" pitchFamily="34" charset="0"/>
              <a:defRPr sz="2000"/>
            </a:lvl2pPr>
            <a:lvl3pPr lvl="2">
              <a:buClrTx/>
              <a:buSzTx/>
              <a:buFont typeface="Arial" panose="020B0604020202020204" pitchFamily="34" charset="0"/>
              <a:defRPr sz="1800"/>
            </a:lvl3pPr>
            <a:lvl4pPr lvl="3">
              <a:buClrTx/>
              <a:buSzTx/>
              <a:buFont typeface="Arial" panose="020B0604020202020204" pitchFamily="34" charset="0"/>
              <a:defRPr sz="1600"/>
            </a:lvl4pPr>
            <a:lvl5pPr lvl="4">
              <a:buClrTx/>
              <a:buSzTx/>
              <a:buFont typeface="Arial" panose="020B0604020202020204" pitchFamily="34" charset="0"/>
              <a:defRPr sz="1600"/>
            </a:lvl5pPr>
          </a:lstStyle>
          <a:p>
            <a:pPr marL="319405" lvl="0" indent="-319405" eaLnBrk="1" hangingPunct="1"/>
            <a:r>
              <a:rPr lang="en-US" altLang="en-US" sz="3200" b="1" dirty="0"/>
              <a:t>Dense graph: </a:t>
            </a:r>
            <a:r>
              <a:rPr lang="en-US" altLang="en-US" dirty="0"/>
              <a:t>A graph in which the number of edges is close to the possible number of edges.</a:t>
            </a:r>
          </a:p>
          <a:p>
            <a:pPr marL="319405" lvl="0" indent="-319405" eaLnBrk="1" hangingPunct="1"/>
            <a:r>
              <a:rPr lang="en-US" altLang="en-US" sz="3200" b="1" dirty="0"/>
              <a:t>Sparse graph: </a:t>
            </a:r>
            <a:r>
              <a:rPr lang="en-US" altLang="en-US" dirty="0"/>
              <a:t>A graph in which the number of edges is much less than the possible number of edges.</a:t>
            </a:r>
            <a:r>
              <a:rPr lang="en-US" altLang="en-US" sz="1800" dirty="0"/>
              <a:t> </a:t>
            </a:r>
          </a:p>
        </p:txBody>
      </p:sp>
      <p:sp>
        <p:nvSpPr>
          <p:cNvPr id="48133" name="Slide Number Placeholder 3"/>
          <p:cNvSpPr txBox="1">
            <a:spLocks noGrp="1"/>
          </p:cNvSpPr>
          <p:nvPr/>
        </p:nvSpPr>
        <p:spPr>
          <a:xfrm>
            <a:off x="0" y="1036638"/>
            <a:ext cx="533400" cy="24447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lnSpc>
                <a:spcPct val="80000"/>
              </a:lnSpc>
              <a:spcBef>
                <a:spcPct val="0"/>
              </a:spcBef>
              <a:buFontTx/>
              <a:buNone/>
            </a:pPr>
            <a:r>
              <a:rPr lang="en-US" altLang="en-US" sz="1200" b="1" dirty="0">
                <a:solidFill>
                  <a:srgbClr val="FFFFFF"/>
                </a:solidFill>
                <a:latin typeface="Arial" panose="020B0604020202020204" pitchFamily="34" charset="0"/>
              </a:rPr>
              <a:t> </a:t>
            </a:r>
            <a:fld id="{9A0DB2DC-4C9A-4742-B13C-FB6460FD3503}" type="slidenum">
              <a:rPr lang="en-US" altLang="en-US" sz="1200" b="1" dirty="0">
                <a:solidFill>
                  <a:srgbClr val="FFFFFF"/>
                </a:solidFill>
                <a:latin typeface="Arial" panose="020B0604020202020204" pitchFamily="34" charset="0"/>
              </a:rPr>
              <a:t>30</a:t>
            </a:fld>
            <a:endParaRPr lang="en-US" altLang="en-US" sz="1200" b="1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48134" name="Rectangle 2"/>
          <p:cNvSpPr/>
          <p:nvPr/>
        </p:nvSpPr>
        <p:spPr>
          <a:xfrm>
            <a:off x="457200" y="222250"/>
            <a:ext cx="8229600" cy="70167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FontTx/>
              <a:buNone/>
            </a:pPr>
            <a:r>
              <a:rPr lang="en-US" altLang="en-US" sz="4000" b="1" dirty="0">
                <a:solidFill>
                  <a:srgbClr val="CC3300"/>
                </a:solidFill>
              </a:rPr>
              <a:t>Graph Terminology - 7</a:t>
            </a:r>
          </a:p>
        </p:txBody>
      </p:sp>
      <p:pic>
        <p:nvPicPr>
          <p:cNvPr id="48135" name="Picture 9"/>
          <p:cNvPicPr>
            <a:picLocks noChangeAspect="1"/>
          </p:cNvPicPr>
          <p:nvPr/>
        </p:nvPicPr>
        <p:blipFill>
          <a:blip r:embed="rId3"/>
          <a:srcRect l="2499"/>
          <a:stretch>
            <a:fillRect/>
          </a:stretch>
        </p:blipFill>
        <p:spPr>
          <a:xfrm>
            <a:off x="1066800" y="3313113"/>
            <a:ext cx="6800850" cy="2941637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Footer Placeholder 4"/>
          <p:cNvSpPr txBox="1">
            <a:spLocks noGrp="1"/>
          </p:cNvSpPr>
          <p:nvPr>
            <p:ph type="ftr" sz="quarter" idx="11"/>
          </p:nvPr>
        </p:nvSpPr>
        <p:spPr>
          <a:noFill/>
          <a:ln>
            <a:noFill/>
          </a:ln>
        </p:spPr>
        <p:txBody>
          <a:bodyPr anchor="ctr" anchorCtr="0"/>
          <a:lstStyle/>
          <a:p>
            <a:pPr marL="0" indent="0" algn="ctr" eaLnBrk="1" hangingPunct="1">
              <a:spcBef>
                <a:spcPct val="0"/>
              </a:spcBef>
              <a:buFontTx/>
              <a:buNone/>
            </a:pPr>
            <a:r>
              <a:rPr lang="en-US" altLang="en-US" sz="1200" dirty="0">
                <a:solidFill>
                  <a:srgbClr val="898989"/>
                </a:solidFill>
                <a:latin typeface="Arial" panose="020B0604020202020204" pitchFamily="34" charset="0"/>
              </a:rPr>
              <a:t>Data Structures and Algorithms in Java </a:t>
            </a:r>
          </a:p>
        </p:txBody>
      </p:sp>
      <p:sp>
        <p:nvSpPr>
          <p:cNvPr id="50179" name="Slide Number Placeholder 5"/>
          <p:cNvSpPr txBox="1">
            <a:spLocks noGrp="1"/>
          </p:cNvSpPr>
          <p:nvPr>
            <p:ph type="sldNum" sz="quarter" idx="12"/>
          </p:nvPr>
        </p:nvSpPr>
        <p:spPr>
          <a:noFill/>
          <a:ln>
            <a:noFill/>
          </a:ln>
        </p:spPr>
        <p:txBody>
          <a:bodyPr anchor="ctr" anchorCtr="0"/>
          <a:lstStyle/>
          <a:p>
            <a:pPr marL="0" indent="0" algn="r" eaLnBrk="1" hangingPunct="1">
              <a:spcBef>
                <a:spcPct val="0"/>
              </a:spcBef>
              <a:buFontTx/>
              <a:buNone/>
            </a:pPr>
            <a:fld id="{9A0DB2DC-4C9A-4742-B13C-FB6460FD3503}" type="slidenum">
              <a:rPr lang="en-US" altLang="en-US" sz="1200" dirty="0">
                <a:solidFill>
                  <a:srgbClr val="898989"/>
                </a:solidFill>
                <a:latin typeface="Arial" panose="020B0604020202020204" pitchFamily="34" charset="0"/>
              </a:rPr>
              <a:t>31</a:t>
            </a:fld>
            <a:r>
              <a:rPr lang="en-US" altLang="en-US" sz="1200" dirty="0">
                <a:solidFill>
                  <a:srgbClr val="898989"/>
                </a:solidFill>
                <a:latin typeface="Arial" panose="020B0604020202020204" pitchFamily="34" charset="0"/>
              </a:rPr>
              <a:t>/36</a:t>
            </a:r>
          </a:p>
        </p:txBody>
      </p:sp>
      <p:pic>
        <p:nvPicPr>
          <p:cNvPr id="50180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939800"/>
            <a:ext cx="7924800" cy="57816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0181" name="Rectangle 2"/>
          <p:cNvSpPr>
            <a:spLocks noGrp="1"/>
          </p:cNvSpPr>
          <p:nvPr>
            <p:ph type="title"/>
          </p:nvPr>
        </p:nvSpPr>
        <p:spPr>
          <a:xfrm>
            <a:off x="6350" y="190500"/>
            <a:ext cx="7620000" cy="701675"/>
          </a:xfrm>
        </p:spPr>
        <p:txBody>
          <a:bodyPr vert="horz" wrap="square" lIns="91440" tIns="45720" rIns="91440" bIns="45720" anchor="ctr" anchorCtr="0">
            <a:spAutoFit/>
          </a:bodyPr>
          <a:lstStyle/>
          <a:p>
            <a:pPr eaLnBrk="1" hangingPunct="1"/>
            <a:r>
              <a:rPr lang="en-US" altLang="en-US" sz="4000" b="1" dirty="0">
                <a:solidFill>
                  <a:srgbClr val="CC3300"/>
                </a:solidFill>
              </a:rPr>
              <a:t>Graph Representation </a:t>
            </a:r>
          </a:p>
        </p:txBody>
      </p:sp>
      <p:sp>
        <p:nvSpPr>
          <p:cNvPr id="50182" name="Slide Number Placeholder 3"/>
          <p:cNvSpPr txBox="1">
            <a:spLocks noGrp="1"/>
          </p:cNvSpPr>
          <p:nvPr/>
        </p:nvSpPr>
        <p:spPr>
          <a:xfrm>
            <a:off x="0" y="1271588"/>
            <a:ext cx="533400" cy="24447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lnSpc>
                <a:spcPct val="80000"/>
              </a:lnSpc>
              <a:spcBef>
                <a:spcPct val="0"/>
              </a:spcBef>
              <a:buFontTx/>
              <a:buNone/>
            </a:pPr>
            <a:r>
              <a:rPr lang="en-US" altLang="en-US" sz="1200" b="1" dirty="0">
                <a:solidFill>
                  <a:srgbClr val="FFFFFF"/>
                </a:solidFill>
                <a:latin typeface="Arial" panose="020B0604020202020204" pitchFamily="34" charset="0"/>
              </a:rPr>
              <a:t> </a:t>
            </a:r>
            <a:fld id="{9A0DB2DC-4C9A-4742-B13C-FB6460FD3503}" type="slidenum">
              <a:rPr lang="en-US" altLang="en-US" sz="1200" b="1" dirty="0">
                <a:solidFill>
                  <a:srgbClr val="FFFFFF"/>
                </a:solidFill>
                <a:latin typeface="Arial" panose="020B0604020202020204" pitchFamily="34" charset="0"/>
              </a:rPr>
              <a:t>31</a:t>
            </a:fld>
            <a:endParaRPr lang="en-US" altLang="en-US" sz="1200" b="1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50183" name="Text Box 4"/>
          <p:cNvSpPr txBox="1"/>
          <p:nvPr/>
        </p:nvSpPr>
        <p:spPr>
          <a:xfrm>
            <a:off x="990600" y="5808663"/>
            <a:ext cx="3200400" cy="7302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FontTx/>
              <a:buNone/>
            </a:pPr>
            <a:r>
              <a:rPr lang="en-US" altLang="en-US" sz="1400" b="1" dirty="0">
                <a:latin typeface="Arial" panose="020B0604020202020204" pitchFamily="34" charset="0"/>
              </a:rPr>
              <a:t>Graph representations.</a:t>
            </a:r>
          </a:p>
          <a:p>
            <a:pPr marL="0" lvl="0" indent="0" eaLnBrk="1" hangingPunct="1">
              <a:spcBef>
                <a:spcPct val="0"/>
              </a:spcBef>
              <a:buFontTx/>
              <a:buNone/>
            </a:pPr>
            <a:r>
              <a:rPr lang="en-US" altLang="en-US" sz="1400" b="1" dirty="0">
                <a:latin typeface="Arial" panose="020B0604020202020204" pitchFamily="34" charset="0"/>
              </a:rPr>
              <a:t>A graph (a)</a:t>
            </a:r>
            <a:r>
              <a:rPr lang="en-US" altLang="en-US" sz="1400" dirty="0">
                <a:latin typeface="Arial" panose="020B0604020202020204" pitchFamily="34" charset="0"/>
              </a:rPr>
              <a:t> can be </a:t>
            </a:r>
            <a:r>
              <a:rPr lang="en-US" altLang="en-US" sz="1400" b="1" dirty="0">
                <a:latin typeface="Arial" panose="020B0604020202020204" pitchFamily="34" charset="0"/>
              </a:rPr>
              <a:t>represented as</a:t>
            </a:r>
          </a:p>
          <a:p>
            <a:pPr marL="0" lvl="0" indent="0" eaLnBrk="1" hangingPunct="1">
              <a:spcBef>
                <a:spcPct val="0"/>
              </a:spcBef>
              <a:buFontTx/>
              <a:buNone/>
            </a:pPr>
            <a:r>
              <a:rPr lang="en-US" altLang="en-US" sz="1400" dirty="0">
                <a:latin typeface="Arial" panose="020B0604020202020204" pitchFamily="34" charset="0"/>
              </a:rPr>
              <a:t> </a:t>
            </a:r>
            <a:r>
              <a:rPr lang="en-US" altLang="en-US" sz="1400" b="1" dirty="0">
                <a:latin typeface="Arial" panose="020B0604020202020204" pitchFamily="34" charset="0"/>
              </a:rPr>
              <a:t>(b–c) an adjacency list.</a:t>
            </a:r>
          </a:p>
        </p:txBody>
      </p:sp>
      <p:sp>
        <p:nvSpPr>
          <p:cNvPr id="50184" name="Rectangle 2"/>
          <p:cNvSpPr/>
          <p:nvPr/>
        </p:nvSpPr>
        <p:spPr>
          <a:xfrm>
            <a:off x="4360863" y="322263"/>
            <a:ext cx="6858000" cy="519112"/>
          </a:xfrm>
          <a:prstGeom prst="rect">
            <a:avLst/>
          </a:prstGeom>
          <a:noFill/>
          <a:ln w="9525">
            <a:noFill/>
          </a:ln>
        </p:spPr>
        <p:txBody>
          <a:bodyPr anchor="ctr" anchorCtr="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FontTx/>
              <a:buNone/>
            </a:pPr>
            <a:r>
              <a:rPr lang="en-US" altLang="en-US" sz="2800" b="1" dirty="0">
                <a:solidFill>
                  <a:srgbClr val="CC3300"/>
                </a:solidFill>
              </a:rPr>
              <a:t>(Adjacency list)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Footer Placeholder 4"/>
          <p:cNvSpPr txBox="1">
            <a:spLocks noGrp="1"/>
          </p:cNvSpPr>
          <p:nvPr>
            <p:ph type="ftr" sz="quarter" idx="11"/>
          </p:nvPr>
        </p:nvSpPr>
        <p:spPr>
          <a:noFill/>
          <a:ln>
            <a:noFill/>
          </a:ln>
        </p:spPr>
        <p:txBody>
          <a:bodyPr anchor="ctr" anchorCtr="0"/>
          <a:lstStyle/>
          <a:p>
            <a:pPr marL="0" indent="0" algn="ctr" eaLnBrk="1" hangingPunct="1">
              <a:spcBef>
                <a:spcPct val="0"/>
              </a:spcBef>
              <a:buFontTx/>
              <a:buNone/>
            </a:pPr>
            <a:r>
              <a:rPr lang="en-US" altLang="en-US" sz="1200" dirty="0">
                <a:solidFill>
                  <a:srgbClr val="898989"/>
                </a:solidFill>
                <a:latin typeface="Arial" panose="020B0604020202020204" pitchFamily="34" charset="0"/>
              </a:rPr>
              <a:t>Data Structures and Algorithms in Java </a:t>
            </a:r>
          </a:p>
        </p:txBody>
      </p:sp>
      <p:sp>
        <p:nvSpPr>
          <p:cNvPr id="52227" name="Slide Number Placeholder 5"/>
          <p:cNvSpPr txBox="1">
            <a:spLocks noGrp="1"/>
          </p:cNvSpPr>
          <p:nvPr>
            <p:ph type="sldNum" sz="quarter" idx="12"/>
          </p:nvPr>
        </p:nvSpPr>
        <p:spPr>
          <a:noFill/>
          <a:ln>
            <a:noFill/>
          </a:ln>
        </p:spPr>
        <p:txBody>
          <a:bodyPr anchor="ctr" anchorCtr="0"/>
          <a:lstStyle/>
          <a:p>
            <a:pPr marL="0" indent="0" algn="r" eaLnBrk="1" hangingPunct="1">
              <a:spcBef>
                <a:spcPct val="0"/>
              </a:spcBef>
              <a:buFontTx/>
              <a:buNone/>
            </a:pPr>
            <a:fld id="{9A0DB2DC-4C9A-4742-B13C-FB6460FD3503}" type="slidenum">
              <a:rPr lang="en-US" altLang="en-US" sz="1200" dirty="0">
                <a:solidFill>
                  <a:srgbClr val="898989"/>
                </a:solidFill>
                <a:latin typeface="Arial" panose="020B0604020202020204" pitchFamily="34" charset="0"/>
              </a:rPr>
              <a:t>32</a:t>
            </a:fld>
            <a:r>
              <a:rPr lang="en-US" altLang="en-US" sz="1200" dirty="0">
                <a:solidFill>
                  <a:srgbClr val="898989"/>
                </a:solidFill>
                <a:latin typeface="Arial" panose="020B0604020202020204" pitchFamily="34" charset="0"/>
              </a:rPr>
              <a:t>/36</a:t>
            </a:r>
          </a:p>
        </p:txBody>
      </p:sp>
      <p:pic>
        <p:nvPicPr>
          <p:cNvPr id="52228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2900" y="2209800"/>
            <a:ext cx="4191000" cy="263048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2229" name="Slide Number Placeholder 3"/>
          <p:cNvSpPr txBox="1">
            <a:spLocks noGrp="1"/>
          </p:cNvSpPr>
          <p:nvPr/>
        </p:nvSpPr>
        <p:spPr>
          <a:xfrm>
            <a:off x="0" y="1271588"/>
            <a:ext cx="533400" cy="24447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lnSpc>
                <a:spcPct val="80000"/>
              </a:lnSpc>
              <a:spcBef>
                <a:spcPct val="0"/>
              </a:spcBef>
              <a:buFontTx/>
              <a:buNone/>
            </a:pPr>
            <a:r>
              <a:rPr lang="en-US" altLang="en-US" sz="1200" b="1" dirty="0">
                <a:solidFill>
                  <a:srgbClr val="FFFFFF"/>
                </a:solidFill>
                <a:latin typeface="Arial" panose="020B0604020202020204" pitchFamily="34" charset="0"/>
              </a:rPr>
              <a:t> </a:t>
            </a:r>
            <a:fld id="{9A0DB2DC-4C9A-4742-B13C-FB6460FD3503}" type="slidenum">
              <a:rPr lang="en-US" altLang="en-US" sz="1200" b="1" dirty="0">
                <a:solidFill>
                  <a:srgbClr val="FFFFFF"/>
                </a:solidFill>
                <a:latin typeface="Arial" panose="020B0604020202020204" pitchFamily="34" charset="0"/>
              </a:rPr>
              <a:t>32</a:t>
            </a:fld>
            <a:endParaRPr lang="en-US" altLang="en-US" sz="1200" b="1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52230" name="Text Box 3"/>
          <p:cNvSpPr txBox="1"/>
          <p:nvPr/>
        </p:nvSpPr>
        <p:spPr>
          <a:xfrm>
            <a:off x="1981200" y="5638800"/>
            <a:ext cx="5318125" cy="3968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FontTx/>
              <a:buNone/>
            </a:pPr>
            <a:r>
              <a:rPr lang="en-US" altLang="en-US" sz="2000" b="1" dirty="0">
                <a:latin typeface="Arial" panose="020B0604020202020204" pitchFamily="34" charset="0"/>
              </a:rPr>
              <a:t>Graph represented by an adjacency matrix</a:t>
            </a:r>
          </a:p>
        </p:txBody>
      </p:sp>
      <p:sp>
        <p:nvSpPr>
          <p:cNvPr id="52231" name="Rectangle 2"/>
          <p:cNvSpPr/>
          <p:nvPr/>
        </p:nvSpPr>
        <p:spPr>
          <a:xfrm>
            <a:off x="762000" y="381000"/>
            <a:ext cx="7620000" cy="70167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FontTx/>
              <a:buNone/>
            </a:pPr>
            <a:r>
              <a:rPr lang="en-US" altLang="en-US" sz="4000" b="1" dirty="0">
                <a:solidFill>
                  <a:srgbClr val="CC3300"/>
                </a:solidFill>
              </a:rPr>
              <a:t>Graph Representation</a:t>
            </a:r>
          </a:p>
        </p:txBody>
      </p:sp>
      <p:sp>
        <p:nvSpPr>
          <p:cNvPr id="52232" name="Rectangle 2"/>
          <p:cNvSpPr/>
          <p:nvPr/>
        </p:nvSpPr>
        <p:spPr>
          <a:xfrm>
            <a:off x="1066800" y="952500"/>
            <a:ext cx="6858000" cy="519113"/>
          </a:xfrm>
          <a:prstGeom prst="rect">
            <a:avLst/>
          </a:prstGeom>
          <a:noFill/>
          <a:ln w="9525">
            <a:noFill/>
          </a:ln>
        </p:spPr>
        <p:txBody>
          <a:bodyPr anchor="ctr" anchorCtr="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FontTx/>
              <a:buNone/>
            </a:pPr>
            <a:r>
              <a:rPr lang="en-US" altLang="en-US" sz="2800" b="1" dirty="0">
                <a:solidFill>
                  <a:srgbClr val="CC3300"/>
                </a:solidFill>
              </a:rPr>
              <a:t>(Adjacency matrix)</a:t>
            </a:r>
          </a:p>
        </p:txBody>
      </p:sp>
      <p:pic>
        <p:nvPicPr>
          <p:cNvPr id="52233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988" y="2703513"/>
            <a:ext cx="3543300" cy="1849437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Footer Placeholder 4"/>
          <p:cNvSpPr txBox="1">
            <a:spLocks noGrp="1"/>
          </p:cNvSpPr>
          <p:nvPr>
            <p:ph type="ftr" sz="quarter" idx="11"/>
          </p:nvPr>
        </p:nvSpPr>
        <p:spPr>
          <a:noFill/>
          <a:ln>
            <a:noFill/>
          </a:ln>
        </p:spPr>
        <p:txBody>
          <a:bodyPr anchor="ctr" anchorCtr="0"/>
          <a:lstStyle/>
          <a:p>
            <a:pPr marL="0" indent="0" algn="ctr" eaLnBrk="1" hangingPunct="1">
              <a:spcBef>
                <a:spcPct val="0"/>
              </a:spcBef>
              <a:buFontTx/>
              <a:buNone/>
            </a:pPr>
            <a:r>
              <a:rPr lang="en-US" altLang="en-US" sz="1200" dirty="0">
                <a:solidFill>
                  <a:srgbClr val="898989"/>
                </a:solidFill>
                <a:latin typeface="Arial" panose="020B0604020202020204" pitchFamily="34" charset="0"/>
              </a:rPr>
              <a:t>Data Structures and Algorithms in Java </a:t>
            </a:r>
          </a:p>
        </p:txBody>
      </p:sp>
      <p:sp>
        <p:nvSpPr>
          <p:cNvPr id="54275" name="Slide Number Placeholder 5"/>
          <p:cNvSpPr txBox="1">
            <a:spLocks noGrp="1"/>
          </p:cNvSpPr>
          <p:nvPr>
            <p:ph type="sldNum" sz="quarter" idx="12"/>
          </p:nvPr>
        </p:nvSpPr>
        <p:spPr>
          <a:noFill/>
          <a:ln>
            <a:noFill/>
          </a:ln>
        </p:spPr>
        <p:txBody>
          <a:bodyPr anchor="ctr" anchorCtr="0"/>
          <a:lstStyle/>
          <a:p>
            <a:pPr marL="0" indent="0" algn="r" eaLnBrk="1" hangingPunct="1">
              <a:spcBef>
                <a:spcPct val="0"/>
              </a:spcBef>
              <a:buFontTx/>
              <a:buNone/>
            </a:pPr>
            <a:fld id="{9A0DB2DC-4C9A-4742-B13C-FB6460FD3503}" type="slidenum">
              <a:rPr lang="en-US" altLang="en-US" sz="1200" dirty="0">
                <a:solidFill>
                  <a:srgbClr val="898989"/>
                </a:solidFill>
                <a:latin typeface="Arial" panose="020B0604020202020204" pitchFamily="34" charset="0"/>
              </a:rPr>
              <a:t>33</a:t>
            </a:fld>
            <a:r>
              <a:rPr lang="en-US" altLang="en-US" sz="1200" dirty="0">
                <a:solidFill>
                  <a:srgbClr val="898989"/>
                </a:solidFill>
                <a:latin typeface="Arial" panose="020B0604020202020204" pitchFamily="34" charset="0"/>
              </a:rPr>
              <a:t>/36</a:t>
            </a:r>
          </a:p>
        </p:txBody>
      </p:sp>
      <p:sp>
        <p:nvSpPr>
          <p:cNvPr id="54276" name="Slide Number Placeholder 3"/>
          <p:cNvSpPr txBox="1">
            <a:spLocks noGrp="1"/>
          </p:cNvSpPr>
          <p:nvPr/>
        </p:nvSpPr>
        <p:spPr>
          <a:xfrm>
            <a:off x="228600" y="1617663"/>
            <a:ext cx="8686800" cy="287337"/>
          </a:xfrm>
          <a:prstGeom prst="rect">
            <a:avLst/>
          </a:prstGeom>
          <a:noFill/>
          <a:ln w="9525">
            <a:noFill/>
          </a:ln>
        </p:spPr>
        <p:txBody>
          <a:bodyPr anchor="ctr" anchorCtr="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lnSpc>
                <a:spcPct val="80000"/>
              </a:lnSpc>
              <a:spcBef>
                <a:spcPct val="0"/>
              </a:spcBef>
              <a:buFontTx/>
              <a:buNone/>
            </a:pPr>
            <a:r>
              <a:rPr lang="en-US" altLang="en-US" sz="1600" b="1" dirty="0">
                <a:solidFill>
                  <a:srgbClr val="FFFFFF"/>
                </a:solidFill>
                <a:latin typeface="Arial" panose="020B0604020202020204" pitchFamily="34" charset="0"/>
              </a:rPr>
              <a:t> </a:t>
            </a:r>
            <a:r>
              <a:rPr lang="en-US" altLang="en-US" sz="1600" b="1" dirty="0">
                <a:latin typeface="Arial" panose="020B0604020202020204" pitchFamily="34" charset="0"/>
              </a:rPr>
              <a:t>A vertex is said to be </a:t>
            </a:r>
            <a:r>
              <a:rPr lang="en-US" altLang="en-US" sz="1600" b="1" i="1" dirty="0">
                <a:latin typeface="Arial" panose="020B0604020202020204" pitchFamily="34" charset="0"/>
              </a:rPr>
              <a:t>incident </a:t>
            </a:r>
            <a:r>
              <a:rPr lang="en-US" altLang="en-US" sz="1600" b="1" dirty="0">
                <a:latin typeface="Arial" panose="020B0604020202020204" pitchFamily="34" charset="0"/>
              </a:rPr>
              <a:t>to an edge if the edge is connected to the vertex.</a:t>
            </a:r>
            <a:r>
              <a:rPr lang="en-US" altLang="en-US" sz="1600" dirty="0">
                <a:latin typeface="Arial" panose="020B0604020202020204" pitchFamily="34" charset="0"/>
              </a:rPr>
              <a:t> </a:t>
            </a:r>
          </a:p>
        </p:txBody>
      </p:sp>
      <p:sp>
        <p:nvSpPr>
          <p:cNvPr id="54277" name="Text Box 3"/>
          <p:cNvSpPr txBox="1"/>
          <p:nvPr/>
        </p:nvSpPr>
        <p:spPr>
          <a:xfrm>
            <a:off x="2233613" y="5410200"/>
            <a:ext cx="4695825" cy="3968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FontTx/>
              <a:buNone/>
            </a:pPr>
            <a:r>
              <a:rPr lang="en-US" altLang="en-US" sz="2000" b="1" dirty="0">
                <a:latin typeface="Arial" panose="020B0604020202020204" pitchFamily="34" charset="0"/>
              </a:rPr>
              <a:t>Graph represented by incident matrix</a:t>
            </a:r>
          </a:p>
        </p:txBody>
      </p:sp>
      <p:pic>
        <p:nvPicPr>
          <p:cNvPr id="54278" name="Picture 5"/>
          <p:cNvPicPr>
            <a:picLocks noChangeAspect="1"/>
          </p:cNvPicPr>
          <p:nvPr/>
        </p:nvPicPr>
        <p:blipFill>
          <a:blip r:embed="rId3"/>
          <a:srcRect l="42500" t="31000" r="31876" b="25999"/>
          <a:stretch>
            <a:fillRect/>
          </a:stretch>
        </p:blipFill>
        <p:spPr>
          <a:xfrm>
            <a:off x="2895600" y="1981200"/>
            <a:ext cx="3124200" cy="32766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4279" name="Rectangle 2"/>
          <p:cNvSpPr/>
          <p:nvPr/>
        </p:nvSpPr>
        <p:spPr>
          <a:xfrm>
            <a:off x="609600" y="381000"/>
            <a:ext cx="7620000" cy="70167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FontTx/>
              <a:buNone/>
            </a:pPr>
            <a:r>
              <a:rPr lang="en-US" altLang="en-US" sz="4000" b="1" dirty="0">
                <a:solidFill>
                  <a:srgbClr val="CC3300"/>
                </a:solidFill>
              </a:rPr>
              <a:t>Graph Representation </a:t>
            </a:r>
          </a:p>
        </p:txBody>
      </p:sp>
      <p:sp>
        <p:nvSpPr>
          <p:cNvPr id="54280" name="Rectangle 2"/>
          <p:cNvSpPr/>
          <p:nvPr/>
        </p:nvSpPr>
        <p:spPr>
          <a:xfrm>
            <a:off x="762000" y="952500"/>
            <a:ext cx="6858000" cy="519113"/>
          </a:xfrm>
          <a:prstGeom prst="rect">
            <a:avLst/>
          </a:prstGeom>
          <a:noFill/>
          <a:ln w="9525">
            <a:noFill/>
          </a:ln>
        </p:spPr>
        <p:txBody>
          <a:bodyPr anchor="ctr" anchorCtr="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FontTx/>
              <a:buNone/>
            </a:pPr>
            <a:r>
              <a:rPr lang="en-US" altLang="en-US" sz="2800" b="1" dirty="0">
                <a:solidFill>
                  <a:srgbClr val="CC3300"/>
                </a:solidFill>
              </a:rPr>
              <a:t>(Incident matrix)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Footer Placeholder 4"/>
          <p:cNvSpPr txBox="1">
            <a:spLocks noGrp="1"/>
          </p:cNvSpPr>
          <p:nvPr>
            <p:ph type="ftr" sz="quarter" idx="11"/>
          </p:nvPr>
        </p:nvSpPr>
        <p:spPr>
          <a:noFill/>
          <a:ln>
            <a:noFill/>
          </a:ln>
        </p:spPr>
        <p:txBody>
          <a:bodyPr anchor="ctr" anchorCtr="0"/>
          <a:lstStyle/>
          <a:p>
            <a:pPr marL="0" indent="0" algn="ctr" eaLnBrk="1" hangingPunct="1">
              <a:spcBef>
                <a:spcPct val="0"/>
              </a:spcBef>
              <a:buFontTx/>
              <a:buNone/>
            </a:pPr>
            <a:r>
              <a:rPr lang="en-US" altLang="en-US" sz="1200" dirty="0">
                <a:solidFill>
                  <a:srgbClr val="898989"/>
                </a:solidFill>
                <a:latin typeface="Arial" panose="020B0604020202020204" pitchFamily="34" charset="0"/>
              </a:rPr>
              <a:t>Data Structures and Algorithms in Java </a:t>
            </a:r>
          </a:p>
        </p:txBody>
      </p:sp>
      <p:sp>
        <p:nvSpPr>
          <p:cNvPr id="56323" name="Slide Number Placeholder 5"/>
          <p:cNvSpPr txBox="1">
            <a:spLocks noGrp="1"/>
          </p:cNvSpPr>
          <p:nvPr>
            <p:ph type="sldNum" sz="quarter" idx="12"/>
          </p:nvPr>
        </p:nvSpPr>
        <p:spPr>
          <a:noFill/>
          <a:ln>
            <a:noFill/>
          </a:ln>
        </p:spPr>
        <p:txBody>
          <a:bodyPr anchor="ctr" anchorCtr="0"/>
          <a:lstStyle/>
          <a:p>
            <a:pPr marL="0" indent="0" algn="r" eaLnBrk="1" hangingPunct="1">
              <a:spcBef>
                <a:spcPct val="0"/>
              </a:spcBef>
              <a:buFontTx/>
              <a:buNone/>
            </a:pPr>
            <a:fld id="{9A0DB2DC-4C9A-4742-B13C-FB6460FD3503}" type="slidenum">
              <a:rPr lang="en-US" altLang="en-US" sz="1200" dirty="0">
                <a:solidFill>
                  <a:srgbClr val="898989"/>
                </a:solidFill>
                <a:latin typeface="Arial" panose="020B0604020202020204" pitchFamily="34" charset="0"/>
              </a:rPr>
              <a:t>34</a:t>
            </a:fld>
            <a:r>
              <a:rPr lang="en-US" altLang="en-US" sz="1200" dirty="0">
                <a:solidFill>
                  <a:srgbClr val="898989"/>
                </a:solidFill>
                <a:latin typeface="Arial" panose="020B0604020202020204" pitchFamily="34" charset="0"/>
              </a:rPr>
              <a:t>/36</a:t>
            </a:r>
          </a:p>
        </p:txBody>
      </p:sp>
      <p:sp>
        <p:nvSpPr>
          <p:cNvPr id="56324" name="Slide Number Placeholder 3"/>
          <p:cNvSpPr txBox="1">
            <a:spLocks noGrp="1"/>
          </p:cNvSpPr>
          <p:nvPr/>
        </p:nvSpPr>
        <p:spPr>
          <a:xfrm>
            <a:off x="1371600" y="1722438"/>
            <a:ext cx="5638800" cy="48577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lnSpc>
                <a:spcPct val="80000"/>
              </a:lnSpc>
              <a:spcBef>
                <a:spcPct val="0"/>
              </a:spcBef>
              <a:buFontTx/>
              <a:buNone/>
            </a:pPr>
            <a:r>
              <a:rPr lang="en-US" altLang="en-US" sz="1600" dirty="0">
                <a:latin typeface="Arial" panose="020B0604020202020204" pitchFamily="34" charset="0"/>
              </a:rPr>
              <a:t>The 1</a:t>
            </a:r>
            <a:r>
              <a:rPr lang="en-US" altLang="en-US" sz="1600" baseline="30000" dirty="0">
                <a:latin typeface="Arial" panose="020B0604020202020204" pitchFamily="34" charset="0"/>
              </a:rPr>
              <a:t>st</a:t>
            </a:r>
            <a:r>
              <a:rPr lang="en-US" altLang="en-US" sz="1600" dirty="0">
                <a:latin typeface="Arial" panose="020B0604020202020204" pitchFamily="34" charset="0"/>
              </a:rPr>
              <a:t> line: number of vertices, number of edges</a:t>
            </a:r>
          </a:p>
          <a:p>
            <a:pPr marL="0" lvl="0" indent="0" eaLnBrk="1" hangingPunct="1">
              <a:lnSpc>
                <a:spcPct val="80000"/>
              </a:lnSpc>
              <a:spcBef>
                <a:spcPct val="0"/>
              </a:spcBef>
              <a:buFontTx/>
              <a:buNone/>
            </a:pPr>
            <a:r>
              <a:rPr lang="en-US" altLang="en-US" sz="1600" dirty="0">
                <a:latin typeface="Arial" panose="020B0604020202020204" pitchFamily="34" charset="0"/>
              </a:rPr>
              <a:t>From the 2</a:t>
            </a:r>
            <a:r>
              <a:rPr lang="en-US" altLang="en-US" sz="1600" baseline="30000" dirty="0">
                <a:latin typeface="Arial" panose="020B0604020202020204" pitchFamily="34" charset="0"/>
              </a:rPr>
              <a:t>nd</a:t>
            </a:r>
            <a:r>
              <a:rPr lang="en-US" altLang="en-US" sz="1600" dirty="0">
                <a:latin typeface="Arial" panose="020B0604020202020204" pitchFamily="34" charset="0"/>
              </a:rPr>
              <a:t> line: each line is a edge, including two vertices</a:t>
            </a:r>
          </a:p>
        </p:txBody>
      </p:sp>
      <p:sp>
        <p:nvSpPr>
          <p:cNvPr id="56325" name="Rectangle 2"/>
          <p:cNvSpPr/>
          <p:nvPr/>
        </p:nvSpPr>
        <p:spPr>
          <a:xfrm>
            <a:off x="609600" y="381000"/>
            <a:ext cx="7620000" cy="70167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FontTx/>
              <a:buNone/>
            </a:pPr>
            <a:r>
              <a:rPr lang="en-US" altLang="en-US" sz="4000" b="1" dirty="0">
                <a:solidFill>
                  <a:srgbClr val="CC3300"/>
                </a:solidFill>
              </a:rPr>
              <a:t>Graph Representation </a:t>
            </a:r>
          </a:p>
        </p:txBody>
      </p:sp>
      <p:sp>
        <p:nvSpPr>
          <p:cNvPr id="56326" name="Rectangle 2"/>
          <p:cNvSpPr/>
          <p:nvPr/>
        </p:nvSpPr>
        <p:spPr>
          <a:xfrm>
            <a:off x="762000" y="952500"/>
            <a:ext cx="6858000" cy="519113"/>
          </a:xfrm>
          <a:prstGeom prst="rect">
            <a:avLst/>
          </a:prstGeom>
          <a:noFill/>
          <a:ln w="9525">
            <a:noFill/>
          </a:ln>
        </p:spPr>
        <p:txBody>
          <a:bodyPr anchor="ctr" anchorCtr="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FontTx/>
              <a:buNone/>
            </a:pPr>
            <a:r>
              <a:rPr lang="en-US" altLang="en-US" sz="2800" b="1" dirty="0">
                <a:solidFill>
                  <a:srgbClr val="CC3300"/>
                </a:solidFill>
              </a:rPr>
              <a:t>(Edge list)</a:t>
            </a:r>
          </a:p>
        </p:txBody>
      </p:sp>
      <p:pic>
        <p:nvPicPr>
          <p:cNvPr id="56327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2560638"/>
            <a:ext cx="3276600" cy="319563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6328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1600" y="2640013"/>
            <a:ext cx="762000" cy="30607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Footer Placeholder 4"/>
          <p:cNvSpPr txBox="1">
            <a:spLocks noGrp="1"/>
          </p:cNvSpPr>
          <p:nvPr>
            <p:ph type="ftr" sz="quarter" idx="11"/>
          </p:nvPr>
        </p:nvSpPr>
        <p:spPr>
          <a:noFill/>
          <a:ln>
            <a:noFill/>
          </a:ln>
        </p:spPr>
        <p:txBody>
          <a:bodyPr anchor="ctr" anchorCtr="0"/>
          <a:lstStyle/>
          <a:p>
            <a:pPr marL="0" indent="0" algn="ctr" eaLnBrk="1" hangingPunct="1">
              <a:spcBef>
                <a:spcPct val="0"/>
              </a:spcBef>
              <a:buFontTx/>
              <a:buNone/>
            </a:pPr>
            <a:r>
              <a:rPr lang="en-US" altLang="en-US" sz="1200" dirty="0">
                <a:solidFill>
                  <a:srgbClr val="898989"/>
                </a:solidFill>
                <a:latin typeface="Arial" panose="020B0604020202020204" pitchFamily="34" charset="0"/>
              </a:rPr>
              <a:t>Data Structures and Algorithms in Java </a:t>
            </a:r>
          </a:p>
        </p:txBody>
      </p:sp>
      <p:sp>
        <p:nvSpPr>
          <p:cNvPr id="58371" name="Slide Number Placeholder 5"/>
          <p:cNvSpPr txBox="1">
            <a:spLocks noGrp="1"/>
          </p:cNvSpPr>
          <p:nvPr>
            <p:ph type="sldNum" sz="quarter" idx="12"/>
          </p:nvPr>
        </p:nvSpPr>
        <p:spPr>
          <a:noFill/>
          <a:ln>
            <a:noFill/>
          </a:ln>
        </p:spPr>
        <p:txBody>
          <a:bodyPr anchor="ctr" anchorCtr="0"/>
          <a:lstStyle/>
          <a:p>
            <a:pPr marL="0" indent="0" algn="r" eaLnBrk="1" hangingPunct="1">
              <a:spcBef>
                <a:spcPct val="0"/>
              </a:spcBef>
              <a:buFontTx/>
              <a:buNone/>
            </a:pPr>
            <a:fld id="{9A0DB2DC-4C9A-4742-B13C-FB6460FD3503}" type="slidenum">
              <a:rPr lang="en-US" altLang="en-US" sz="1200" dirty="0">
                <a:solidFill>
                  <a:srgbClr val="898989"/>
                </a:solidFill>
                <a:latin typeface="Arial" panose="020B0604020202020204" pitchFamily="34" charset="0"/>
              </a:rPr>
              <a:t>35</a:t>
            </a:fld>
            <a:r>
              <a:rPr lang="en-US" altLang="en-US" sz="1200" dirty="0">
                <a:solidFill>
                  <a:srgbClr val="898989"/>
                </a:solidFill>
                <a:latin typeface="Arial" panose="020B0604020202020204" pitchFamily="34" charset="0"/>
              </a:rPr>
              <a:t>/36</a:t>
            </a:r>
          </a:p>
        </p:txBody>
      </p:sp>
      <p:sp>
        <p:nvSpPr>
          <p:cNvPr id="58372" name="Rectangle 2"/>
          <p:cNvSpPr>
            <a:spLocks noGrp="1"/>
          </p:cNvSpPr>
          <p:nvPr>
            <p:ph type="title"/>
          </p:nvPr>
        </p:nvSpPr>
        <p:spPr>
          <a:xfrm>
            <a:off x="4143375" y="236538"/>
            <a:ext cx="5880100" cy="579437"/>
          </a:xfrm>
        </p:spPr>
        <p:txBody>
          <a:bodyPr vert="horz" wrap="square" lIns="91440" tIns="45720" rIns="91440" bIns="45720" anchor="ctr" anchorCtr="0">
            <a:spAutoFit/>
          </a:bodyPr>
          <a:lstStyle/>
          <a:p>
            <a:pPr eaLnBrk="1" hangingPunct="1"/>
            <a:r>
              <a:rPr lang="en-US" altLang="en-US" sz="3200" b="1" dirty="0">
                <a:solidFill>
                  <a:schemeClr val="hlink"/>
                </a:solidFill>
              </a:rPr>
              <a:t>Breadth-first Search</a:t>
            </a:r>
          </a:p>
        </p:txBody>
      </p:sp>
      <p:sp>
        <p:nvSpPr>
          <p:cNvPr id="58373" name="Slide Number Placeholder 3"/>
          <p:cNvSpPr txBox="1">
            <a:spLocks noGrp="1"/>
          </p:cNvSpPr>
          <p:nvPr/>
        </p:nvSpPr>
        <p:spPr>
          <a:xfrm>
            <a:off x="0" y="1271588"/>
            <a:ext cx="533400" cy="24447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lnSpc>
                <a:spcPct val="80000"/>
              </a:lnSpc>
              <a:spcBef>
                <a:spcPct val="0"/>
              </a:spcBef>
              <a:buFontTx/>
              <a:buNone/>
            </a:pPr>
            <a:r>
              <a:rPr lang="en-US" altLang="en-US" sz="1200" b="1" dirty="0">
                <a:solidFill>
                  <a:srgbClr val="FFFFFF"/>
                </a:solidFill>
                <a:latin typeface="Arial" panose="020B0604020202020204" pitchFamily="34" charset="0"/>
              </a:rPr>
              <a:t> </a:t>
            </a:r>
            <a:fld id="{9A0DB2DC-4C9A-4742-B13C-FB6460FD3503}" type="slidenum">
              <a:rPr lang="en-US" altLang="en-US" sz="1200" b="1" dirty="0">
                <a:solidFill>
                  <a:srgbClr val="FFFFFF"/>
                </a:solidFill>
                <a:latin typeface="Arial" panose="020B0604020202020204" pitchFamily="34" charset="0"/>
              </a:rPr>
              <a:t>35</a:t>
            </a:fld>
            <a:endParaRPr lang="en-US" altLang="en-US" sz="1200" b="1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58374" name="Rectangle 3"/>
          <p:cNvSpPr/>
          <p:nvPr/>
        </p:nvSpPr>
        <p:spPr>
          <a:xfrm>
            <a:off x="228600" y="1066800"/>
            <a:ext cx="5410200" cy="2197100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319405" lvl="0" indent="-319405" eaLnBrk="1" hangingPunct="1"/>
            <a:r>
              <a:rPr lang="en-US" altLang="en-US" sz="1800" dirty="0"/>
              <a:t>In the </a:t>
            </a:r>
            <a:r>
              <a:rPr lang="en-US" altLang="en-US" sz="1800" b="1" dirty="0"/>
              <a:t>breadth-first search algorithm</a:t>
            </a:r>
            <a:r>
              <a:rPr lang="en-US" altLang="en-US" sz="1800" dirty="0"/>
              <a:t>, at first a selected vertex </a:t>
            </a:r>
            <a:r>
              <a:rPr lang="en-US" altLang="en-US" sz="1800" i="1" dirty="0"/>
              <a:t>v </a:t>
            </a:r>
            <a:r>
              <a:rPr lang="en-US" altLang="en-US" sz="1800" dirty="0"/>
              <a:t>is visited and then each unvisited vertex adjacent to </a:t>
            </a:r>
            <a:r>
              <a:rPr lang="en-US" altLang="en-US" sz="1800" i="1" dirty="0"/>
              <a:t>v </a:t>
            </a:r>
            <a:r>
              <a:rPr lang="en-US" altLang="en-US" sz="1800" dirty="0"/>
              <a:t>is visited. Suppose these adjacents are v</a:t>
            </a:r>
            <a:r>
              <a:rPr lang="en-US" altLang="en-US" sz="1800" baseline="-25000" dirty="0"/>
              <a:t>1</a:t>
            </a:r>
            <a:r>
              <a:rPr lang="en-US" altLang="en-US" sz="1800" dirty="0"/>
              <a:t> , v</a:t>
            </a:r>
            <a:r>
              <a:rPr lang="en-US" altLang="en-US" sz="1800" baseline="-25000" dirty="0"/>
              <a:t>2</a:t>
            </a:r>
            <a:r>
              <a:rPr lang="en-US" altLang="en-US" sz="1800" dirty="0"/>
              <a:t>,… v</a:t>
            </a:r>
            <a:r>
              <a:rPr lang="en-US" altLang="en-US" sz="1800" baseline="-25000" dirty="0"/>
              <a:t>k</a:t>
            </a:r>
            <a:r>
              <a:rPr lang="en-US" altLang="en-US" sz="1800" dirty="0"/>
              <a:t>. After all these vertices are visited, all adjacents of  v</a:t>
            </a:r>
            <a:r>
              <a:rPr lang="en-US" altLang="en-US" sz="1800" baseline="-25000" dirty="0"/>
              <a:t>1</a:t>
            </a:r>
            <a:r>
              <a:rPr lang="en-US" altLang="en-US" sz="1800" dirty="0"/>
              <a:t> are visited, then all adjacents of v</a:t>
            </a:r>
            <a:r>
              <a:rPr lang="en-US" altLang="en-US" sz="1800" baseline="-25000" dirty="0"/>
              <a:t>2</a:t>
            </a:r>
            <a:r>
              <a:rPr lang="en-US" altLang="en-US" sz="1800" dirty="0"/>
              <a:t> are visited and so on. If there are still some unvisited vertices in the graph, the traversal continues restarting for one of the unvisited vertices.</a:t>
            </a:r>
          </a:p>
        </p:txBody>
      </p:sp>
      <p:pic>
        <p:nvPicPr>
          <p:cNvPr id="58375" name="Picture 5"/>
          <p:cNvPicPr>
            <a:picLocks noChangeAspect="1"/>
          </p:cNvPicPr>
          <p:nvPr/>
        </p:nvPicPr>
        <p:blipFill>
          <a:blip r:embed="rId2"/>
          <a:srcRect l="53195" t="53334" r="15694" b="18150"/>
          <a:stretch>
            <a:fillRect/>
          </a:stretch>
        </p:blipFill>
        <p:spPr>
          <a:xfrm>
            <a:off x="5638800" y="1219200"/>
            <a:ext cx="3209925" cy="18288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837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3963" y="3406775"/>
            <a:ext cx="6696075" cy="172878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8377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2100" y="5280025"/>
            <a:ext cx="6019800" cy="14414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8378" name="Rectangle 2"/>
          <p:cNvSpPr/>
          <p:nvPr/>
        </p:nvSpPr>
        <p:spPr>
          <a:xfrm>
            <a:off x="-533400" y="90488"/>
            <a:ext cx="7616825" cy="70167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FontTx/>
              <a:buNone/>
            </a:pPr>
            <a:r>
              <a:rPr lang="en-US" altLang="en-US" sz="4000" b="1" dirty="0">
                <a:solidFill>
                  <a:srgbClr val="CC3300"/>
                </a:solidFill>
              </a:rPr>
              <a:t>Graph Traversals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Footer Placeholder 4"/>
          <p:cNvSpPr txBox="1">
            <a:spLocks noGrp="1"/>
          </p:cNvSpPr>
          <p:nvPr>
            <p:ph type="ftr" sz="quarter" idx="11"/>
          </p:nvPr>
        </p:nvSpPr>
        <p:spPr>
          <a:noFill/>
          <a:ln>
            <a:noFill/>
          </a:ln>
        </p:spPr>
        <p:txBody>
          <a:bodyPr anchor="ctr" anchorCtr="0"/>
          <a:lstStyle/>
          <a:p>
            <a:pPr marL="0" indent="0" algn="ctr" eaLnBrk="1" hangingPunct="1">
              <a:spcBef>
                <a:spcPct val="0"/>
              </a:spcBef>
              <a:buFontTx/>
              <a:buNone/>
            </a:pPr>
            <a:r>
              <a:rPr lang="en-US" altLang="en-US" sz="1200" dirty="0">
                <a:solidFill>
                  <a:srgbClr val="898989"/>
                </a:solidFill>
                <a:latin typeface="Arial" panose="020B0604020202020204" pitchFamily="34" charset="0"/>
              </a:rPr>
              <a:t>Data Structures and Algorithms in Java </a:t>
            </a:r>
          </a:p>
        </p:txBody>
      </p:sp>
      <p:sp>
        <p:nvSpPr>
          <p:cNvPr id="59395" name="Slide Number Placeholder 5"/>
          <p:cNvSpPr txBox="1">
            <a:spLocks noGrp="1"/>
          </p:cNvSpPr>
          <p:nvPr>
            <p:ph type="sldNum" sz="quarter" idx="12"/>
          </p:nvPr>
        </p:nvSpPr>
        <p:spPr>
          <a:noFill/>
          <a:ln>
            <a:noFill/>
          </a:ln>
        </p:spPr>
        <p:txBody>
          <a:bodyPr anchor="ctr" anchorCtr="0"/>
          <a:lstStyle/>
          <a:p>
            <a:pPr marL="0" indent="0" algn="r" eaLnBrk="1" hangingPunct="1">
              <a:spcBef>
                <a:spcPct val="0"/>
              </a:spcBef>
              <a:buFontTx/>
              <a:buNone/>
            </a:pPr>
            <a:fld id="{9A0DB2DC-4C9A-4742-B13C-FB6460FD3503}" type="slidenum">
              <a:rPr lang="en-US" altLang="en-US" sz="1200" dirty="0">
                <a:solidFill>
                  <a:srgbClr val="898989"/>
                </a:solidFill>
                <a:latin typeface="Arial" panose="020B0604020202020204" pitchFamily="34" charset="0"/>
              </a:rPr>
              <a:t>36</a:t>
            </a:fld>
            <a:r>
              <a:rPr lang="en-US" altLang="en-US" sz="1200" dirty="0">
                <a:solidFill>
                  <a:srgbClr val="898989"/>
                </a:solidFill>
                <a:latin typeface="Arial" panose="020B0604020202020204" pitchFamily="34" charset="0"/>
              </a:rPr>
              <a:t>/36</a:t>
            </a:r>
          </a:p>
        </p:txBody>
      </p:sp>
      <p:sp>
        <p:nvSpPr>
          <p:cNvPr id="59396" name="Slide Number Placeholder 2"/>
          <p:cNvSpPr txBox="1">
            <a:spLocks noGrp="1"/>
          </p:cNvSpPr>
          <p:nvPr/>
        </p:nvSpPr>
        <p:spPr>
          <a:xfrm>
            <a:off x="0" y="1271588"/>
            <a:ext cx="533400" cy="24447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lnSpc>
                <a:spcPct val="80000"/>
              </a:lnSpc>
              <a:spcBef>
                <a:spcPct val="0"/>
              </a:spcBef>
              <a:buFontTx/>
              <a:buNone/>
            </a:pPr>
            <a:r>
              <a:rPr lang="en-US" altLang="en-US" sz="1200" b="1" dirty="0">
                <a:solidFill>
                  <a:srgbClr val="FFFFFF"/>
                </a:solidFill>
                <a:latin typeface="Arial" panose="020B0604020202020204" pitchFamily="34" charset="0"/>
              </a:rPr>
              <a:t> </a:t>
            </a:r>
            <a:fld id="{9A0DB2DC-4C9A-4742-B13C-FB6460FD3503}" type="slidenum">
              <a:rPr lang="en-US" altLang="en-US" sz="1200" b="1" dirty="0">
                <a:solidFill>
                  <a:srgbClr val="FFFFFF"/>
                </a:solidFill>
                <a:latin typeface="Arial" panose="020B0604020202020204" pitchFamily="34" charset="0"/>
              </a:rPr>
              <a:t>36</a:t>
            </a:fld>
            <a:endParaRPr lang="en-US" altLang="en-US" sz="1200" b="1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59397" name="Rectangle 2"/>
          <p:cNvSpPr/>
          <p:nvPr/>
        </p:nvSpPr>
        <p:spPr>
          <a:xfrm>
            <a:off x="533400" y="212725"/>
            <a:ext cx="8229600" cy="70167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FontTx/>
              <a:buNone/>
            </a:pPr>
            <a:r>
              <a:rPr lang="en-US" altLang="en-US" sz="4000" b="1" dirty="0">
                <a:solidFill>
                  <a:srgbClr val="CC3300"/>
                </a:solidFill>
              </a:rPr>
              <a:t>Breadth-first Search Algorithm</a:t>
            </a:r>
          </a:p>
        </p:txBody>
      </p:sp>
      <p:sp>
        <p:nvSpPr>
          <p:cNvPr id="59398" name="Text Box 5"/>
          <p:cNvSpPr txBox="1"/>
          <p:nvPr/>
        </p:nvSpPr>
        <p:spPr>
          <a:xfrm>
            <a:off x="381000" y="838200"/>
            <a:ext cx="8001000" cy="7016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FontTx/>
              <a:buNone/>
            </a:pPr>
            <a:r>
              <a:rPr lang="en-US" altLang="en-US" sz="2000" dirty="0">
                <a:latin typeface="Arial" panose="020B0604020202020204" pitchFamily="34" charset="0"/>
              </a:rPr>
              <a:t>Search a graph (directed or not) in breadth first, this is done by using a queue where the vertices found are stored.</a:t>
            </a:r>
          </a:p>
        </p:txBody>
      </p:sp>
      <p:sp>
        <p:nvSpPr>
          <p:cNvPr id="59399" name="Text Box 6"/>
          <p:cNvSpPr txBox="1"/>
          <p:nvPr/>
        </p:nvSpPr>
        <p:spPr>
          <a:xfrm>
            <a:off x="1066800" y="1600200"/>
            <a:ext cx="7391400" cy="48450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buFontTx/>
              <a:buNone/>
            </a:pPr>
            <a:r>
              <a:rPr lang="en-US" altLang="en-US" sz="2200" dirty="0">
                <a:latin typeface="Arial" panose="020B0604020202020204" pitchFamily="34" charset="0"/>
              </a:rPr>
              <a:t>BFS(Graph G)</a:t>
            </a:r>
          </a:p>
          <a:p>
            <a:pPr marL="0" lvl="0" indent="0" eaLnBrk="1" hangingPunct="1">
              <a:buFontTx/>
              <a:buNone/>
            </a:pPr>
            <a:r>
              <a:rPr lang="en-US" altLang="en-US" sz="2200" dirty="0">
                <a:latin typeface="Arial" panose="020B0604020202020204" pitchFamily="34" charset="0"/>
              </a:rPr>
              <a:t>   { all vertices of G are first painted white </a:t>
            </a:r>
          </a:p>
          <a:p>
            <a:pPr marL="0" lvl="0" indent="0" eaLnBrk="1" hangingPunct="1">
              <a:buFontTx/>
              <a:buNone/>
            </a:pPr>
            <a:r>
              <a:rPr lang="en-US" altLang="en-US" sz="2200" dirty="0">
                <a:latin typeface="Arial" panose="020B0604020202020204" pitchFamily="34" charset="0"/>
              </a:rPr>
              <a:t>     the graph root is painted gray and put in a queue </a:t>
            </a:r>
          </a:p>
          <a:p>
            <a:pPr marL="0" lvl="0" indent="0" eaLnBrk="1" hangingPunct="1">
              <a:buFontTx/>
              <a:buNone/>
            </a:pPr>
            <a:r>
              <a:rPr lang="en-US" altLang="en-US" sz="2200" dirty="0">
                <a:latin typeface="Arial" panose="020B0604020202020204" pitchFamily="34" charset="0"/>
              </a:rPr>
              <a:t>     while the queue is not empty</a:t>
            </a:r>
          </a:p>
          <a:p>
            <a:pPr marL="0" lvl="0" indent="0" eaLnBrk="1" hangingPunct="1">
              <a:buFontTx/>
              <a:buNone/>
            </a:pPr>
            <a:r>
              <a:rPr lang="en-US" altLang="en-US" sz="2200" dirty="0">
                <a:latin typeface="Arial" panose="020B0604020202020204" pitchFamily="34" charset="0"/>
              </a:rPr>
              <a:t>         {  a vertex u is removed from the queue</a:t>
            </a:r>
          </a:p>
          <a:p>
            <a:pPr marL="0" lvl="0" indent="0" eaLnBrk="1" hangingPunct="1">
              <a:buFontTx/>
              <a:buNone/>
            </a:pPr>
            <a:r>
              <a:rPr lang="en-US" altLang="en-US" sz="2200" dirty="0">
                <a:latin typeface="Arial" panose="020B0604020202020204" pitchFamily="34" charset="0"/>
              </a:rPr>
              <a:t>            for all white successors v of u</a:t>
            </a:r>
          </a:p>
          <a:p>
            <a:pPr marL="0" lvl="0" indent="0" eaLnBrk="1" hangingPunct="1">
              <a:buFontTx/>
              <a:buNone/>
            </a:pPr>
            <a:r>
              <a:rPr lang="en-US" altLang="en-US" sz="2200" dirty="0">
                <a:latin typeface="Arial" panose="020B0604020202020204" pitchFamily="34" charset="0"/>
              </a:rPr>
              <a:t>                 { v is painted gray</a:t>
            </a:r>
          </a:p>
          <a:p>
            <a:pPr marL="0" lvl="0" indent="0" eaLnBrk="1" hangingPunct="1">
              <a:buFontTx/>
              <a:buNone/>
            </a:pPr>
            <a:r>
              <a:rPr lang="en-US" altLang="en-US" sz="2200" dirty="0">
                <a:latin typeface="Arial" panose="020B0604020202020204" pitchFamily="34" charset="0"/>
              </a:rPr>
              <a:t>                   v is added to the queue</a:t>
            </a:r>
          </a:p>
          <a:p>
            <a:pPr marL="0" lvl="0" indent="0" eaLnBrk="1" hangingPunct="1">
              <a:buFontTx/>
              <a:buNone/>
            </a:pPr>
            <a:r>
              <a:rPr lang="en-US" altLang="en-US" sz="2200" dirty="0">
                <a:latin typeface="Arial" panose="020B0604020202020204" pitchFamily="34" charset="0"/>
              </a:rPr>
              <a:t>                 }</a:t>
            </a:r>
          </a:p>
          <a:p>
            <a:pPr marL="0" lvl="0" indent="0" eaLnBrk="1" hangingPunct="1">
              <a:buFontTx/>
              <a:buNone/>
            </a:pPr>
            <a:r>
              <a:rPr lang="en-US" altLang="en-US" sz="2200" dirty="0">
                <a:latin typeface="Arial" panose="020B0604020202020204" pitchFamily="34" charset="0"/>
              </a:rPr>
              <a:t>            u is painted black</a:t>
            </a:r>
          </a:p>
          <a:p>
            <a:pPr marL="0" lvl="0" indent="0" eaLnBrk="1" hangingPunct="1">
              <a:buFontTx/>
              <a:buNone/>
            </a:pPr>
            <a:r>
              <a:rPr lang="en-US" altLang="en-US" sz="2200" dirty="0">
                <a:latin typeface="Arial" panose="020B0604020202020204" pitchFamily="34" charset="0"/>
              </a:rPr>
              <a:t>          }</a:t>
            </a:r>
          </a:p>
          <a:p>
            <a:pPr marL="0" lvl="0" indent="0" eaLnBrk="1" hangingPunct="1">
              <a:buFontTx/>
              <a:buNone/>
            </a:pPr>
            <a:r>
              <a:rPr lang="en-US" altLang="en-US" sz="2200" dirty="0">
                <a:latin typeface="Arial" panose="020B0604020202020204" pitchFamily="34" charset="0"/>
              </a:rPr>
              <a:t>   } 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Footer Placeholder 4"/>
          <p:cNvSpPr txBox="1">
            <a:spLocks noGrp="1"/>
          </p:cNvSpPr>
          <p:nvPr>
            <p:ph type="ftr" sz="quarter" idx="11"/>
          </p:nvPr>
        </p:nvSpPr>
        <p:spPr>
          <a:noFill/>
          <a:ln>
            <a:noFill/>
          </a:ln>
        </p:spPr>
        <p:txBody>
          <a:bodyPr anchor="ctr" anchorCtr="0"/>
          <a:lstStyle/>
          <a:p>
            <a:pPr marL="0" indent="0" algn="ctr" eaLnBrk="1" hangingPunct="1">
              <a:spcBef>
                <a:spcPct val="0"/>
              </a:spcBef>
              <a:buFontTx/>
              <a:buNone/>
            </a:pPr>
            <a:r>
              <a:rPr lang="en-US" altLang="en-US" sz="1200" dirty="0">
                <a:solidFill>
                  <a:srgbClr val="898989"/>
                </a:solidFill>
                <a:latin typeface="Arial" panose="020B0604020202020204" pitchFamily="34" charset="0"/>
              </a:rPr>
              <a:t>Data Structures and Algorithms in Java </a:t>
            </a:r>
          </a:p>
        </p:txBody>
      </p:sp>
      <p:sp>
        <p:nvSpPr>
          <p:cNvPr id="60419" name="Slide Number Placeholder 5"/>
          <p:cNvSpPr txBox="1">
            <a:spLocks noGrp="1"/>
          </p:cNvSpPr>
          <p:nvPr>
            <p:ph type="sldNum" sz="quarter" idx="12"/>
          </p:nvPr>
        </p:nvSpPr>
        <p:spPr>
          <a:noFill/>
          <a:ln>
            <a:noFill/>
          </a:ln>
        </p:spPr>
        <p:txBody>
          <a:bodyPr anchor="ctr" anchorCtr="0"/>
          <a:lstStyle/>
          <a:p>
            <a:pPr marL="0" indent="0" algn="r" eaLnBrk="1" hangingPunct="1">
              <a:spcBef>
                <a:spcPct val="0"/>
              </a:spcBef>
              <a:buFontTx/>
              <a:buNone/>
            </a:pPr>
            <a:fld id="{9A0DB2DC-4C9A-4742-B13C-FB6460FD3503}" type="slidenum">
              <a:rPr lang="en-US" altLang="en-US" sz="1200" dirty="0">
                <a:solidFill>
                  <a:srgbClr val="898989"/>
                </a:solidFill>
                <a:latin typeface="Arial" panose="020B0604020202020204" pitchFamily="34" charset="0"/>
              </a:rPr>
              <a:t>37</a:t>
            </a:fld>
            <a:r>
              <a:rPr lang="en-US" altLang="en-US" sz="1200" dirty="0">
                <a:solidFill>
                  <a:srgbClr val="898989"/>
                </a:solidFill>
                <a:latin typeface="Arial" panose="020B0604020202020204" pitchFamily="34" charset="0"/>
              </a:rPr>
              <a:t>/36</a:t>
            </a:r>
          </a:p>
        </p:txBody>
      </p:sp>
      <p:sp>
        <p:nvSpPr>
          <p:cNvPr id="60420" name="Slide Number Placeholder 2"/>
          <p:cNvSpPr txBox="1">
            <a:spLocks noGrp="1"/>
          </p:cNvSpPr>
          <p:nvPr/>
        </p:nvSpPr>
        <p:spPr>
          <a:xfrm>
            <a:off x="0" y="1271588"/>
            <a:ext cx="533400" cy="24447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lnSpc>
                <a:spcPct val="80000"/>
              </a:lnSpc>
              <a:spcBef>
                <a:spcPct val="0"/>
              </a:spcBef>
              <a:buFontTx/>
              <a:buNone/>
            </a:pPr>
            <a:r>
              <a:rPr lang="en-US" altLang="en-US" sz="1200" b="1" dirty="0">
                <a:solidFill>
                  <a:srgbClr val="FFFFFF"/>
                </a:solidFill>
                <a:latin typeface="Arial" panose="020B0604020202020204" pitchFamily="34" charset="0"/>
              </a:rPr>
              <a:t> </a:t>
            </a:r>
            <a:fld id="{9A0DB2DC-4C9A-4742-B13C-FB6460FD3503}" type="slidenum">
              <a:rPr lang="en-US" altLang="en-US" sz="1200" b="1" dirty="0">
                <a:solidFill>
                  <a:srgbClr val="FFFFFF"/>
                </a:solidFill>
                <a:latin typeface="Arial" panose="020B0604020202020204" pitchFamily="34" charset="0"/>
              </a:rPr>
              <a:t>37</a:t>
            </a:fld>
            <a:endParaRPr lang="en-US" altLang="en-US" sz="1200" b="1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60421" name="Rectangle 2"/>
          <p:cNvSpPr/>
          <p:nvPr/>
        </p:nvSpPr>
        <p:spPr>
          <a:xfrm>
            <a:off x="533400" y="212725"/>
            <a:ext cx="8229600" cy="70167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FontTx/>
              <a:buNone/>
            </a:pPr>
            <a:r>
              <a:rPr lang="en-US" altLang="en-US" sz="4000" b="1" dirty="0">
                <a:solidFill>
                  <a:srgbClr val="CC3300"/>
                </a:solidFill>
              </a:rPr>
              <a:t>Breadth-first Search code</a:t>
            </a:r>
          </a:p>
        </p:txBody>
      </p:sp>
      <p:sp>
        <p:nvSpPr>
          <p:cNvPr id="60422" name="Text Box 4"/>
          <p:cNvSpPr txBox="1"/>
          <p:nvPr/>
        </p:nvSpPr>
        <p:spPr>
          <a:xfrm>
            <a:off x="1143000" y="990600"/>
            <a:ext cx="7010400" cy="5283200"/>
          </a:xfrm>
          <a:prstGeom prst="rect">
            <a:avLst/>
          </a:prstGeom>
          <a:solidFill>
            <a:srgbClr val="99CCFF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FontTx/>
              <a:buNone/>
            </a:pPr>
            <a:r>
              <a:rPr lang="en-US" altLang="en-US" sz="2000" dirty="0">
                <a:latin typeface="Arial" panose="020B0604020202020204" pitchFamily="34" charset="0"/>
              </a:rPr>
              <a:t>// bread first traverse from vertex k  </a:t>
            </a:r>
          </a:p>
          <a:p>
            <a:pPr marL="0" lvl="0" indent="0" eaLnBrk="1" hangingPunct="1">
              <a:spcBef>
                <a:spcPct val="0"/>
              </a:spcBef>
              <a:buFontTx/>
              <a:buNone/>
            </a:pPr>
            <a:r>
              <a:rPr lang="en-US" altLang="en-US" sz="2000" dirty="0">
                <a:latin typeface="Arial" panose="020B0604020202020204" pitchFamily="34" charset="0"/>
              </a:rPr>
              <a:t>void breadthFirst(int k)</a:t>
            </a:r>
          </a:p>
          <a:p>
            <a:pPr marL="0" lvl="0" indent="0" eaLnBrk="1" hangingPunct="1">
              <a:spcBef>
                <a:spcPct val="0"/>
              </a:spcBef>
              <a:buFontTx/>
              <a:buNone/>
            </a:pPr>
            <a:r>
              <a:rPr lang="en-US" altLang="en-US" sz="2000" dirty="0">
                <a:latin typeface="Arial" panose="020B0604020202020204" pitchFamily="34" charset="0"/>
              </a:rPr>
              <a:t>  {MyQueue q = new MyQueue();int i,h;</a:t>
            </a:r>
          </a:p>
          <a:p>
            <a:pPr marL="0" lvl="0" indent="0" eaLnBrk="1" hangingPunct="1">
              <a:spcBef>
                <a:spcPct val="0"/>
              </a:spcBef>
              <a:buFontTx/>
              <a:buNone/>
            </a:pPr>
            <a:r>
              <a:rPr lang="en-US" altLang="en-US" sz="2000" dirty="0">
                <a:latin typeface="Arial" panose="020B0604020202020204" pitchFamily="34" charset="0"/>
              </a:rPr>
              <a:t>    boolean [] enqueued = new boolean[n];</a:t>
            </a:r>
          </a:p>
          <a:p>
            <a:pPr marL="0" lvl="0" indent="0" eaLnBrk="1" hangingPunct="1">
              <a:spcBef>
                <a:spcPct val="0"/>
              </a:spcBef>
              <a:buFontTx/>
              <a:buNone/>
            </a:pPr>
            <a:r>
              <a:rPr lang="en-US" altLang="en-US" sz="2000" dirty="0">
                <a:latin typeface="Arial" panose="020B0604020202020204" pitchFamily="34" charset="0"/>
              </a:rPr>
              <a:t>    for(i=0;i&lt;n;i++) enqueued[i]=false;</a:t>
            </a:r>
          </a:p>
          <a:p>
            <a:pPr marL="0" lvl="0" indent="0" eaLnBrk="1" hangingPunct="1">
              <a:spcBef>
                <a:spcPct val="0"/>
              </a:spcBef>
              <a:buFontTx/>
              <a:buNone/>
            </a:pPr>
            <a:r>
              <a:rPr lang="en-US" altLang="en-US" sz="2000" dirty="0">
                <a:latin typeface="Arial" panose="020B0604020202020204" pitchFamily="34" charset="0"/>
              </a:rPr>
              <a:t>    q.enqueue(new Integer(k));enqueued[k]=true;</a:t>
            </a:r>
          </a:p>
          <a:p>
            <a:pPr marL="0" lvl="0" indent="0" eaLnBrk="1" hangingPunct="1">
              <a:spcBef>
                <a:spcPct val="0"/>
              </a:spcBef>
              <a:buFontTx/>
              <a:buNone/>
            </a:pPr>
            <a:r>
              <a:rPr lang="en-US" altLang="en-US" sz="2000" dirty="0">
                <a:latin typeface="Arial" panose="020B0604020202020204" pitchFamily="34" charset="0"/>
              </a:rPr>
              <a:t>    while(!q.isEmpty())</a:t>
            </a:r>
          </a:p>
          <a:p>
            <a:pPr marL="0" lvl="0" indent="0" eaLnBrk="1" hangingPunct="1">
              <a:spcBef>
                <a:spcPct val="0"/>
              </a:spcBef>
              <a:buFontTx/>
              <a:buNone/>
            </a:pPr>
            <a:r>
              <a:rPr lang="en-US" altLang="en-US" sz="2000" dirty="0">
                <a:latin typeface="Arial" panose="020B0604020202020204" pitchFamily="34" charset="0"/>
              </a:rPr>
              <a:t>     {h=Integer.parseInt((q.dequeue()).toString().trim());</a:t>
            </a:r>
          </a:p>
          <a:p>
            <a:pPr marL="0" lvl="0" indent="0" eaLnBrk="1" hangingPunct="1">
              <a:spcBef>
                <a:spcPct val="0"/>
              </a:spcBef>
              <a:buFontTx/>
              <a:buNone/>
            </a:pPr>
            <a:r>
              <a:rPr lang="en-US" altLang="en-US" sz="2000" dirty="0">
                <a:latin typeface="Arial" panose="020B0604020202020204" pitchFamily="34" charset="0"/>
              </a:rPr>
              <a:t>      visit(h); </a:t>
            </a:r>
          </a:p>
          <a:p>
            <a:pPr marL="0" lvl="0" indent="0" eaLnBrk="1" hangingPunct="1">
              <a:spcBef>
                <a:spcPct val="0"/>
              </a:spcBef>
              <a:buFontTx/>
              <a:buNone/>
            </a:pPr>
            <a:r>
              <a:rPr lang="en-US" altLang="en-US" sz="2000" dirty="0">
                <a:latin typeface="Arial" panose="020B0604020202020204" pitchFamily="34" charset="0"/>
              </a:rPr>
              <a:t>      for(i=0;i&lt;n;i++)</a:t>
            </a:r>
          </a:p>
          <a:p>
            <a:pPr marL="0" lvl="0" indent="0" eaLnBrk="1" hangingPunct="1">
              <a:spcBef>
                <a:spcPct val="0"/>
              </a:spcBef>
              <a:buFontTx/>
              <a:buNone/>
            </a:pPr>
            <a:r>
              <a:rPr lang="en-US" altLang="en-US" sz="2000" dirty="0">
                <a:latin typeface="Arial" panose="020B0604020202020204" pitchFamily="34" charset="0"/>
              </a:rPr>
              <a:t>         if((!enqueued[i]) &amp;&amp; a[h][i]&gt;0)</a:t>
            </a:r>
          </a:p>
          <a:p>
            <a:pPr marL="0" lvl="0" indent="0" eaLnBrk="1" hangingPunct="1">
              <a:spcBef>
                <a:spcPct val="0"/>
              </a:spcBef>
              <a:buFontTx/>
              <a:buNone/>
            </a:pPr>
            <a:r>
              <a:rPr lang="en-US" altLang="en-US" sz="2000" dirty="0">
                <a:latin typeface="Arial" panose="020B0604020202020204" pitchFamily="34" charset="0"/>
              </a:rPr>
              <a:t>            {q.enqueue(new Integer(i));</a:t>
            </a:r>
          </a:p>
          <a:p>
            <a:pPr marL="0" lvl="0" indent="0" eaLnBrk="1" hangingPunct="1">
              <a:spcBef>
                <a:spcPct val="0"/>
              </a:spcBef>
              <a:buFontTx/>
              <a:buNone/>
            </a:pPr>
            <a:r>
              <a:rPr lang="en-US" altLang="en-US" sz="2000" dirty="0">
                <a:latin typeface="Arial" panose="020B0604020202020204" pitchFamily="34" charset="0"/>
              </a:rPr>
              <a:t>             enqueued[i] = true;</a:t>
            </a:r>
          </a:p>
          <a:p>
            <a:pPr marL="0" lvl="0" indent="0" eaLnBrk="1" hangingPunct="1">
              <a:spcBef>
                <a:spcPct val="0"/>
              </a:spcBef>
              <a:buFontTx/>
              <a:buNone/>
            </a:pPr>
            <a:r>
              <a:rPr lang="en-US" altLang="en-US" sz="2000" dirty="0">
                <a:latin typeface="Arial" panose="020B0604020202020204" pitchFamily="34" charset="0"/>
              </a:rPr>
              <a:t>            }</a:t>
            </a:r>
          </a:p>
          <a:p>
            <a:pPr marL="0" lvl="0" indent="0" eaLnBrk="1" hangingPunct="1">
              <a:spcBef>
                <a:spcPct val="0"/>
              </a:spcBef>
              <a:buFontTx/>
              <a:buNone/>
            </a:pPr>
            <a:r>
              <a:rPr lang="en-US" altLang="en-US" sz="2000" dirty="0">
                <a:latin typeface="Arial" panose="020B0604020202020204" pitchFamily="34" charset="0"/>
              </a:rPr>
              <a:t>     }</a:t>
            </a:r>
          </a:p>
          <a:p>
            <a:pPr marL="0" lvl="0" indent="0" eaLnBrk="1" hangingPunct="1">
              <a:spcBef>
                <a:spcPct val="0"/>
              </a:spcBef>
              <a:buFontTx/>
              <a:buNone/>
            </a:pPr>
            <a:r>
              <a:rPr lang="en-US" altLang="en-US" sz="2000" dirty="0">
                <a:latin typeface="Arial" panose="020B0604020202020204" pitchFamily="34" charset="0"/>
              </a:rPr>
              <a:t>    System.out.println();</a:t>
            </a:r>
          </a:p>
          <a:p>
            <a:pPr marL="0" lvl="0" indent="0" eaLnBrk="1" hangingPunct="1">
              <a:spcBef>
                <a:spcPct val="0"/>
              </a:spcBef>
              <a:buFontTx/>
              <a:buNone/>
            </a:pPr>
            <a:r>
              <a:rPr lang="en-US" altLang="en-US" sz="2000" dirty="0">
                <a:latin typeface="Arial" panose="020B0604020202020204" pitchFamily="34" charset="0"/>
              </a:rPr>
              <a:t>   }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Footer Placeholder 4"/>
          <p:cNvSpPr txBox="1">
            <a:spLocks noGrp="1"/>
          </p:cNvSpPr>
          <p:nvPr>
            <p:ph type="ftr" sz="quarter" idx="11"/>
          </p:nvPr>
        </p:nvSpPr>
        <p:spPr>
          <a:noFill/>
          <a:ln>
            <a:noFill/>
          </a:ln>
        </p:spPr>
        <p:txBody>
          <a:bodyPr anchor="ctr" anchorCtr="0"/>
          <a:lstStyle/>
          <a:p>
            <a:pPr marL="0" indent="0" algn="ctr" eaLnBrk="1" hangingPunct="1">
              <a:spcBef>
                <a:spcPct val="0"/>
              </a:spcBef>
              <a:buFontTx/>
              <a:buNone/>
            </a:pPr>
            <a:r>
              <a:rPr lang="en-US" altLang="en-US" sz="1200" dirty="0">
                <a:solidFill>
                  <a:srgbClr val="898989"/>
                </a:solidFill>
                <a:latin typeface="Arial" panose="020B0604020202020204" pitchFamily="34" charset="0"/>
              </a:rPr>
              <a:t>Data Structures and Algorithms in Java </a:t>
            </a:r>
          </a:p>
        </p:txBody>
      </p:sp>
      <p:sp>
        <p:nvSpPr>
          <p:cNvPr id="61443" name="Slide Number Placeholder 5"/>
          <p:cNvSpPr txBox="1">
            <a:spLocks noGrp="1"/>
          </p:cNvSpPr>
          <p:nvPr>
            <p:ph type="sldNum" sz="quarter" idx="12"/>
          </p:nvPr>
        </p:nvSpPr>
        <p:spPr>
          <a:noFill/>
          <a:ln>
            <a:noFill/>
          </a:ln>
        </p:spPr>
        <p:txBody>
          <a:bodyPr anchor="ctr" anchorCtr="0"/>
          <a:lstStyle/>
          <a:p>
            <a:pPr marL="0" indent="0" algn="r" eaLnBrk="1" hangingPunct="1">
              <a:spcBef>
                <a:spcPct val="0"/>
              </a:spcBef>
              <a:buFontTx/>
              <a:buNone/>
            </a:pPr>
            <a:fld id="{9A0DB2DC-4C9A-4742-B13C-FB6460FD3503}" type="slidenum">
              <a:rPr lang="en-US" altLang="en-US" sz="1200" dirty="0">
                <a:solidFill>
                  <a:srgbClr val="898989"/>
                </a:solidFill>
                <a:latin typeface="Arial" panose="020B0604020202020204" pitchFamily="34" charset="0"/>
              </a:rPr>
              <a:t>38</a:t>
            </a:fld>
            <a:r>
              <a:rPr lang="en-US" altLang="en-US" sz="1200" dirty="0">
                <a:solidFill>
                  <a:srgbClr val="898989"/>
                </a:solidFill>
                <a:latin typeface="Arial" panose="020B0604020202020204" pitchFamily="34" charset="0"/>
              </a:rPr>
              <a:t>/36</a:t>
            </a:r>
          </a:p>
        </p:txBody>
      </p:sp>
      <p:sp>
        <p:nvSpPr>
          <p:cNvPr id="61444" name="Slide Number Placeholder 2"/>
          <p:cNvSpPr txBox="1">
            <a:spLocks noGrp="1"/>
          </p:cNvSpPr>
          <p:nvPr/>
        </p:nvSpPr>
        <p:spPr>
          <a:xfrm>
            <a:off x="0" y="1271588"/>
            <a:ext cx="533400" cy="24447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lnSpc>
                <a:spcPct val="80000"/>
              </a:lnSpc>
              <a:spcBef>
                <a:spcPct val="0"/>
              </a:spcBef>
              <a:buFontTx/>
              <a:buNone/>
            </a:pPr>
            <a:r>
              <a:rPr lang="en-US" altLang="en-US" sz="1200" b="1" dirty="0">
                <a:solidFill>
                  <a:srgbClr val="FFFFFF"/>
                </a:solidFill>
                <a:latin typeface="Arial" panose="020B0604020202020204" pitchFamily="34" charset="0"/>
              </a:rPr>
              <a:t> </a:t>
            </a:r>
            <a:fld id="{9A0DB2DC-4C9A-4742-B13C-FB6460FD3503}" type="slidenum">
              <a:rPr lang="en-US" altLang="en-US" sz="1200" b="1" dirty="0">
                <a:solidFill>
                  <a:srgbClr val="FFFFFF"/>
                </a:solidFill>
                <a:latin typeface="Arial" panose="020B0604020202020204" pitchFamily="34" charset="0"/>
              </a:rPr>
              <a:t>38</a:t>
            </a:fld>
            <a:endParaRPr lang="en-US" altLang="en-US" sz="1200" b="1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61445" name="Rectangle 2"/>
          <p:cNvSpPr/>
          <p:nvPr/>
        </p:nvSpPr>
        <p:spPr>
          <a:xfrm>
            <a:off x="533400" y="212725"/>
            <a:ext cx="8229600" cy="70167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FontTx/>
              <a:buNone/>
            </a:pPr>
            <a:r>
              <a:rPr lang="en-US" altLang="en-US" sz="4000" b="1" dirty="0">
                <a:solidFill>
                  <a:srgbClr val="CC3300"/>
                </a:solidFill>
              </a:rPr>
              <a:t>Breadth-first Search Ex.</a:t>
            </a:r>
          </a:p>
        </p:txBody>
      </p:sp>
      <p:pic>
        <p:nvPicPr>
          <p:cNvPr id="61446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516063"/>
            <a:ext cx="2895600" cy="42560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1447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600" y="1660525"/>
            <a:ext cx="4038600" cy="40068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Footer Placeholder 4"/>
          <p:cNvSpPr txBox="1">
            <a:spLocks noGrp="1"/>
          </p:cNvSpPr>
          <p:nvPr>
            <p:ph type="ftr" sz="quarter" idx="11"/>
          </p:nvPr>
        </p:nvSpPr>
        <p:spPr>
          <a:noFill/>
          <a:ln>
            <a:noFill/>
          </a:ln>
        </p:spPr>
        <p:txBody>
          <a:bodyPr anchor="ctr" anchorCtr="0"/>
          <a:lstStyle/>
          <a:p>
            <a:pPr marL="0" indent="0" algn="ctr" eaLnBrk="1" hangingPunct="1">
              <a:spcBef>
                <a:spcPct val="0"/>
              </a:spcBef>
              <a:buFontTx/>
              <a:buNone/>
            </a:pPr>
            <a:r>
              <a:rPr lang="en-US" altLang="en-US" sz="1200" dirty="0">
                <a:solidFill>
                  <a:srgbClr val="898989"/>
                </a:solidFill>
                <a:latin typeface="Arial" panose="020B0604020202020204" pitchFamily="34" charset="0"/>
              </a:rPr>
              <a:t>Data Structures and Algorithms in Java </a:t>
            </a:r>
          </a:p>
        </p:txBody>
      </p:sp>
      <p:sp>
        <p:nvSpPr>
          <p:cNvPr id="62467" name="Slide Number Placeholder 5"/>
          <p:cNvSpPr txBox="1">
            <a:spLocks noGrp="1"/>
          </p:cNvSpPr>
          <p:nvPr>
            <p:ph type="sldNum" sz="quarter" idx="12"/>
          </p:nvPr>
        </p:nvSpPr>
        <p:spPr>
          <a:noFill/>
          <a:ln>
            <a:noFill/>
          </a:ln>
        </p:spPr>
        <p:txBody>
          <a:bodyPr anchor="ctr" anchorCtr="0"/>
          <a:lstStyle/>
          <a:p>
            <a:pPr marL="0" indent="0" algn="r" eaLnBrk="1" hangingPunct="1">
              <a:spcBef>
                <a:spcPct val="0"/>
              </a:spcBef>
              <a:buFontTx/>
              <a:buNone/>
            </a:pPr>
            <a:fld id="{9A0DB2DC-4C9A-4742-B13C-FB6460FD3503}" type="slidenum">
              <a:rPr lang="en-US" altLang="en-US" sz="1200" dirty="0">
                <a:solidFill>
                  <a:srgbClr val="898989"/>
                </a:solidFill>
                <a:latin typeface="Arial" panose="020B0604020202020204" pitchFamily="34" charset="0"/>
              </a:rPr>
              <a:t>39</a:t>
            </a:fld>
            <a:r>
              <a:rPr lang="en-US" altLang="en-US" sz="1200" dirty="0">
                <a:solidFill>
                  <a:srgbClr val="898989"/>
                </a:solidFill>
                <a:latin typeface="Arial" panose="020B0604020202020204" pitchFamily="34" charset="0"/>
              </a:rPr>
              <a:t>/36</a:t>
            </a:r>
          </a:p>
        </p:txBody>
      </p:sp>
      <p:sp>
        <p:nvSpPr>
          <p:cNvPr id="62468" name="Rectangle 2"/>
          <p:cNvSpPr>
            <a:spLocks noGrp="1"/>
          </p:cNvSpPr>
          <p:nvPr>
            <p:ph type="title"/>
          </p:nvPr>
        </p:nvSpPr>
        <p:spPr>
          <a:xfrm>
            <a:off x="460375" y="457200"/>
            <a:ext cx="7616825" cy="701675"/>
          </a:xfrm>
        </p:spPr>
        <p:txBody>
          <a:bodyPr vert="horz" wrap="square" lIns="91440" tIns="45720" rIns="91440" bIns="45720" anchor="ctr" anchorCtr="0">
            <a:spAutoFit/>
          </a:bodyPr>
          <a:lstStyle/>
          <a:p>
            <a:pPr eaLnBrk="1" hangingPunct="1"/>
            <a:r>
              <a:rPr lang="en-US" altLang="en-US" sz="4000" b="1" dirty="0">
                <a:solidFill>
                  <a:srgbClr val="CC3300"/>
                </a:solidFill>
              </a:rPr>
              <a:t>Depth-first Traversal</a:t>
            </a:r>
          </a:p>
        </p:txBody>
      </p:sp>
      <p:sp>
        <p:nvSpPr>
          <p:cNvPr id="62469" name="Rectangle 3"/>
          <p:cNvSpPr>
            <a:spLocks noGrp="1"/>
          </p:cNvSpPr>
          <p:nvPr>
            <p:ph sz="quarter" idx="4294967295"/>
          </p:nvPr>
        </p:nvSpPr>
        <p:spPr>
          <a:xfrm>
            <a:off x="454025" y="1295400"/>
            <a:ext cx="8232775" cy="2055813"/>
          </a:xfrm>
        </p:spPr>
        <p:txBody>
          <a:bodyPr vert="horz" wrap="square" lIns="0" tIns="0" rIns="0" bIns="0" anchor="t" anchorCtr="0">
            <a:spAutoFit/>
          </a:bodyPr>
          <a:lstStyle>
            <a:lvl1pPr lvl="0">
              <a:buClrTx/>
              <a:buSzTx/>
              <a:buFont typeface="Arial" panose="020B0604020202020204" pitchFamily="34" charset="0"/>
              <a:defRPr sz="2400"/>
            </a:lvl1pPr>
            <a:lvl2pPr lvl="1">
              <a:buClrTx/>
              <a:buSzTx/>
              <a:buFont typeface="Arial" panose="020B0604020202020204" pitchFamily="34" charset="0"/>
              <a:defRPr sz="2000"/>
            </a:lvl2pPr>
            <a:lvl3pPr lvl="2">
              <a:buClrTx/>
              <a:buSzTx/>
              <a:buFont typeface="Arial" panose="020B0604020202020204" pitchFamily="34" charset="0"/>
              <a:defRPr sz="1800"/>
            </a:lvl3pPr>
            <a:lvl4pPr lvl="3">
              <a:buClrTx/>
              <a:buSzTx/>
              <a:buFont typeface="Arial" panose="020B0604020202020204" pitchFamily="34" charset="0"/>
              <a:defRPr sz="1600"/>
            </a:lvl4pPr>
            <a:lvl5pPr lvl="4">
              <a:buClrTx/>
              <a:buSzTx/>
              <a:buFont typeface="Arial" panose="020B0604020202020204" pitchFamily="34" charset="0"/>
              <a:defRPr sz="1600"/>
            </a:lvl5pPr>
          </a:lstStyle>
          <a:p>
            <a:pPr marL="319405" lvl="0" indent="-319405" algn="just" eaLnBrk="1" hangingPunct="1"/>
            <a:r>
              <a:rPr lang="en-US" altLang="en-US" sz="2700" dirty="0"/>
              <a:t>In the </a:t>
            </a:r>
            <a:r>
              <a:rPr lang="en-US" altLang="en-US" sz="2700" b="1" dirty="0"/>
              <a:t>depth-first search algorithm</a:t>
            </a:r>
            <a:r>
              <a:rPr lang="en-US" altLang="en-US" sz="2700" dirty="0"/>
              <a:t>, at first selected vertex </a:t>
            </a:r>
            <a:r>
              <a:rPr lang="en-US" altLang="en-US" sz="2700" i="1" dirty="0"/>
              <a:t>v </a:t>
            </a:r>
            <a:r>
              <a:rPr lang="en-US" altLang="en-US" sz="2700" dirty="0"/>
              <a:t>is visited and then each unvisited vertex adjacent to </a:t>
            </a:r>
            <a:r>
              <a:rPr lang="en-US" altLang="en-US" sz="2700" i="1" dirty="0"/>
              <a:t>v </a:t>
            </a:r>
            <a:r>
              <a:rPr lang="en-US" altLang="en-US" sz="2700" dirty="0"/>
              <a:t>is visited by depth-first search. If there are still some unvisited vertices in the graph, the traversal continues restarting for one of the unvisited vertices.</a:t>
            </a:r>
          </a:p>
        </p:txBody>
      </p:sp>
      <p:grpSp>
        <p:nvGrpSpPr>
          <p:cNvPr id="62470" name="Group 6"/>
          <p:cNvGrpSpPr/>
          <p:nvPr/>
        </p:nvGrpSpPr>
        <p:grpSpPr>
          <a:xfrm>
            <a:off x="609600" y="3657600"/>
            <a:ext cx="8094663" cy="2592705"/>
            <a:chOff x="609600" y="3200400"/>
            <a:chExt cx="8094662" cy="2592488"/>
          </a:xfrm>
        </p:grpSpPr>
        <p:pic>
          <p:nvPicPr>
            <p:cNvPr id="62471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9600" y="3200400"/>
              <a:ext cx="8094662" cy="2209800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62472" name="Text Box 5"/>
            <p:cNvSpPr txBox="1"/>
            <p:nvPr/>
          </p:nvSpPr>
          <p:spPr>
            <a:xfrm>
              <a:off x="685800" y="5486209"/>
              <a:ext cx="8001000" cy="306679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400" b="1" dirty="0">
                  <a:latin typeface="Arial" panose="020B0604020202020204" pitchFamily="34" charset="0"/>
                </a:rPr>
                <a:t>An example of application of the </a:t>
              </a:r>
              <a:r>
                <a:rPr lang="en-US" altLang="en-US" sz="1400" b="1" dirty="0">
                  <a:latin typeface="Courier New" panose="02070309020205020404" pitchFamily="49" charset="0"/>
                </a:rPr>
                <a:t>depthFirstSearch()</a:t>
              </a:r>
              <a:r>
                <a:rPr lang="en-US" altLang="en-US" sz="1400" b="1" dirty="0">
                  <a:latin typeface="Arial" panose="020B0604020202020204" pitchFamily="34" charset="0"/>
                </a:rPr>
                <a:t>algorithm to a graph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6800" y="2271713"/>
            <a:ext cx="5283200" cy="438626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195" name="Footer Placeholder 4"/>
          <p:cNvSpPr txBox="1">
            <a:spLocks noGrp="1"/>
          </p:cNvSpPr>
          <p:nvPr/>
        </p:nvSpPr>
        <p:spPr>
          <a:xfrm>
            <a:off x="2895600" y="6356350"/>
            <a:ext cx="3352800" cy="36512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FontTx/>
              <a:buNone/>
            </a:pPr>
            <a:r>
              <a:rPr lang="en-US" altLang="en-US" sz="1200" dirty="0">
                <a:solidFill>
                  <a:srgbClr val="898989"/>
                </a:solidFill>
                <a:latin typeface="Arial" panose="020B0604020202020204" pitchFamily="34" charset="0"/>
              </a:rPr>
              <a:t>Data Structures and Algorithms in Java </a:t>
            </a:r>
          </a:p>
        </p:txBody>
      </p:sp>
      <p:sp>
        <p:nvSpPr>
          <p:cNvPr id="8196" name="Slide Number Placeholder 5"/>
          <p:cNvSpPr txBox="1">
            <a:spLocks noGrp="1"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r" eaLnBrk="1" hangingPunct="1">
              <a:spcBef>
                <a:spcPct val="0"/>
              </a:spcBef>
              <a:buFontTx/>
              <a:buNone/>
            </a:pPr>
            <a:fld id="{9A0DB2DC-4C9A-4742-B13C-FB6460FD3503}" type="slidenum">
              <a:rPr lang="en-US" altLang="en-US" sz="1200" dirty="0">
                <a:solidFill>
                  <a:srgbClr val="898989"/>
                </a:solidFill>
                <a:latin typeface="Arial" panose="020B0604020202020204" pitchFamily="34" charset="0"/>
              </a:rPr>
              <a:t>4</a:t>
            </a:fld>
            <a:r>
              <a:rPr lang="en-US" altLang="en-US" sz="1200" dirty="0">
                <a:solidFill>
                  <a:srgbClr val="898989"/>
                </a:solidFill>
                <a:latin typeface="Arial" panose="020B0604020202020204" pitchFamily="34" charset="0"/>
              </a:rPr>
              <a:t>/36</a:t>
            </a:r>
          </a:p>
        </p:txBody>
      </p:sp>
      <p:sp>
        <p:nvSpPr>
          <p:cNvPr id="8197" name="Rectangle 2"/>
          <p:cNvSpPr>
            <a:spLocks noGrp="1"/>
          </p:cNvSpPr>
          <p:nvPr>
            <p:ph type="title"/>
          </p:nvPr>
        </p:nvSpPr>
        <p:spPr>
          <a:xfrm>
            <a:off x="457200" y="365125"/>
            <a:ext cx="8229600" cy="701675"/>
          </a:xfrm>
        </p:spPr>
        <p:txBody>
          <a:bodyPr vert="horz" wrap="square" lIns="91440" tIns="45720" rIns="91440" bIns="45720" anchor="ctr" anchorCtr="0">
            <a:spAutoFit/>
          </a:bodyPr>
          <a:lstStyle/>
          <a:p>
            <a:pPr eaLnBrk="1" hangingPunct="1"/>
            <a:r>
              <a:rPr lang="en-US" altLang="en-US" sz="4000" b="1" dirty="0">
                <a:solidFill>
                  <a:srgbClr val="CC3300"/>
                </a:solidFill>
              </a:rPr>
              <a:t>Graph Introduction</a:t>
            </a:r>
          </a:p>
        </p:txBody>
      </p:sp>
      <p:sp>
        <p:nvSpPr>
          <p:cNvPr id="8198" name="Slide Number Placeholder 3"/>
          <p:cNvSpPr txBox="1">
            <a:spLocks noGrp="1"/>
          </p:cNvSpPr>
          <p:nvPr/>
        </p:nvSpPr>
        <p:spPr>
          <a:xfrm>
            <a:off x="0" y="1271588"/>
            <a:ext cx="533400" cy="24447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lnSpc>
                <a:spcPct val="80000"/>
              </a:lnSpc>
              <a:spcBef>
                <a:spcPct val="0"/>
              </a:spcBef>
              <a:buFontTx/>
              <a:buNone/>
            </a:pPr>
            <a:r>
              <a:rPr lang="en-US" altLang="en-US" sz="1200" b="1" dirty="0">
                <a:solidFill>
                  <a:srgbClr val="FFFFFF"/>
                </a:solidFill>
                <a:latin typeface="Arial" panose="020B0604020202020204" pitchFamily="34" charset="0"/>
              </a:rPr>
              <a:t> </a:t>
            </a:r>
            <a:fld id="{9A0DB2DC-4C9A-4742-B13C-FB6460FD3503}" type="slidenum">
              <a:rPr lang="en-US" altLang="en-US" sz="1200" b="1" dirty="0">
                <a:solidFill>
                  <a:srgbClr val="FFFFFF"/>
                </a:solidFill>
                <a:latin typeface="Arial" panose="020B0604020202020204" pitchFamily="34" charset="0"/>
              </a:rPr>
              <a:t>4</a:t>
            </a:fld>
            <a:endParaRPr lang="en-US" altLang="en-US" sz="1200" b="1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8199" name="Text Box 9"/>
          <p:cNvSpPr txBox="1"/>
          <p:nvPr/>
        </p:nvSpPr>
        <p:spPr>
          <a:xfrm>
            <a:off x="609600" y="1150938"/>
            <a:ext cx="7620000" cy="13239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just" eaLnBrk="1" hangingPunct="1">
              <a:spcBef>
                <a:spcPct val="0"/>
              </a:spcBef>
              <a:buFontTx/>
              <a:buNone/>
            </a:pPr>
            <a:r>
              <a:rPr lang="en-US" altLang="en-US" sz="2000" dirty="0">
                <a:latin typeface="Arial" panose="020B0604020202020204" pitchFamily="34" charset="0"/>
              </a:rPr>
              <a:t>Graphs have applications in modeling many fields. </a:t>
            </a:r>
          </a:p>
          <a:p>
            <a:pPr marL="0" lvl="0" indent="0" algn="just" eaLnBrk="1" hangingPunct="1">
              <a:spcBef>
                <a:spcPct val="0"/>
              </a:spcBef>
              <a:buFontTx/>
              <a:buNone/>
            </a:pPr>
            <a:r>
              <a:rPr lang="en-US" altLang="en-US" sz="2000" dirty="0">
                <a:latin typeface="Arial" panose="020B0604020202020204" pitchFamily="34" charset="0"/>
              </a:rPr>
              <a:t>This notion of a “graph” should not be confused with bar charts and function plots, as these kinds of “graphs” are </a:t>
            </a:r>
            <a:r>
              <a:rPr lang="en-US" altLang="en-US" sz="2000" i="1" dirty="0">
                <a:latin typeface="Arial" panose="020B0604020202020204" pitchFamily="34" charset="0"/>
              </a:rPr>
              <a:t>unrelated</a:t>
            </a:r>
            <a:r>
              <a:rPr lang="en-US" altLang="en-US" sz="2000" dirty="0">
                <a:latin typeface="Arial" panose="020B0604020202020204" pitchFamily="34" charset="0"/>
              </a:rPr>
              <a:t> to the topic of this chapter.</a:t>
            </a:r>
          </a:p>
        </p:txBody>
      </p:sp>
      <p:sp>
        <p:nvSpPr>
          <p:cNvPr id="8200" name="Rectangle 8"/>
          <p:cNvSpPr/>
          <p:nvPr/>
        </p:nvSpPr>
        <p:spPr>
          <a:xfrm>
            <a:off x="685800" y="2809875"/>
            <a:ext cx="2351088" cy="4000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FontTx/>
              <a:buNone/>
            </a:pPr>
            <a:r>
              <a:rPr lang="en-US" altLang="en-US" sz="2000" dirty="0">
                <a:latin typeface="Arial" panose="020B0604020202020204" pitchFamily="34" charset="0"/>
              </a:rPr>
              <a:t>Social network</a:t>
            </a:r>
            <a:endParaRPr lang="en-US" altLang="en-US" sz="2000" b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Footer Placeholder 4"/>
          <p:cNvSpPr txBox="1">
            <a:spLocks noGrp="1"/>
          </p:cNvSpPr>
          <p:nvPr>
            <p:ph type="ftr" sz="quarter" idx="11"/>
          </p:nvPr>
        </p:nvSpPr>
        <p:spPr>
          <a:noFill/>
          <a:ln>
            <a:noFill/>
          </a:ln>
        </p:spPr>
        <p:txBody>
          <a:bodyPr anchor="ctr" anchorCtr="0"/>
          <a:lstStyle/>
          <a:p>
            <a:pPr marL="0" indent="0" algn="ctr" eaLnBrk="1" hangingPunct="1">
              <a:spcBef>
                <a:spcPct val="0"/>
              </a:spcBef>
              <a:buFontTx/>
              <a:buNone/>
            </a:pPr>
            <a:r>
              <a:rPr lang="en-US" altLang="en-US" sz="1200" dirty="0">
                <a:solidFill>
                  <a:srgbClr val="898989"/>
                </a:solidFill>
                <a:latin typeface="Arial" panose="020B0604020202020204" pitchFamily="34" charset="0"/>
              </a:rPr>
              <a:t>Data Structures and Algorithms in Java </a:t>
            </a:r>
          </a:p>
        </p:txBody>
      </p:sp>
      <p:sp>
        <p:nvSpPr>
          <p:cNvPr id="63491" name="Slide Number Placeholder 5"/>
          <p:cNvSpPr txBox="1">
            <a:spLocks noGrp="1"/>
          </p:cNvSpPr>
          <p:nvPr>
            <p:ph type="sldNum" sz="quarter" idx="12"/>
          </p:nvPr>
        </p:nvSpPr>
        <p:spPr>
          <a:noFill/>
          <a:ln>
            <a:noFill/>
          </a:ln>
        </p:spPr>
        <p:txBody>
          <a:bodyPr anchor="ctr" anchorCtr="0"/>
          <a:lstStyle/>
          <a:p>
            <a:pPr marL="0" indent="0" algn="r" eaLnBrk="1" hangingPunct="1">
              <a:spcBef>
                <a:spcPct val="0"/>
              </a:spcBef>
              <a:buFontTx/>
              <a:buNone/>
            </a:pPr>
            <a:fld id="{9A0DB2DC-4C9A-4742-B13C-FB6460FD3503}" type="slidenum">
              <a:rPr lang="en-US" altLang="en-US" sz="1200" dirty="0">
                <a:solidFill>
                  <a:srgbClr val="898989"/>
                </a:solidFill>
                <a:latin typeface="Arial" panose="020B0604020202020204" pitchFamily="34" charset="0"/>
              </a:rPr>
              <a:t>40</a:t>
            </a:fld>
            <a:r>
              <a:rPr lang="en-US" altLang="en-US" sz="1200" dirty="0">
                <a:solidFill>
                  <a:srgbClr val="898989"/>
                </a:solidFill>
                <a:latin typeface="Arial" panose="020B0604020202020204" pitchFamily="34" charset="0"/>
              </a:rPr>
              <a:t>/36</a:t>
            </a:r>
          </a:p>
        </p:txBody>
      </p:sp>
      <p:sp>
        <p:nvSpPr>
          <p:cNvPr id="63492" name="Title 7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701675"/>
          </a:xfrm>
        </p:spPr>
        <p:txBody>
          <a:bodyPr vert="horz" wrap="square" lIns="91440" tIns="45720" rIns="91440" bIns="45720" anchor="ctr" anchorCtr="0">
            <a:spAutoFit/>
          </a:bodyPr>
          <a:lstStyle/>
          <a:p>
            <a:pPr eaLnBrk="1" hangingPunct="1"/>
            <a:r>
              <a:rPr lang="en-US" altLang="en-US" sz="4000" b="1" dirty="0">
                <a:solidFill>
                  <a:srgbClr val="CC3300"/>
                </a:solidFill>
              </a:rPr>
              <a:t>Depth-First Search algorithm</a:t>
            </a:r>
          </a:p>
        </p:txBody>
      </p:sp>
      <p:sp>
        <p:nvSpPr>
          <p:cNvPr id="63493" name="Text Box 9"/>
          <p:cNvSpPr txBox="1"/>
          <p:nvPr/>
        </p:nvSpPr>
        <p:spPr>
          <a:xfrm>
            <a:off x="5029200" y="5486400"/>
            <a:ext cx="3429000" cy="590550"/>
          </a:xfrm>
          <a:prstGeom prst="rect">
            <a:avLst/>
          </a:prstGeom>
          <a:solidFill>
            <a:srgbClr val="99CCFF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FontTx/>
              <a:buNone/>
            </a:pPr>
            <a:r>
              <a:rPr lang="en-US" altLang="en-US" sz="1600" dirty="0">
                <a:latin typeface="Arial" panose="020B0604020202020204" pitchFamily="34" charset="0"/>
              </a:rPr>
              <a:t>DFS on a graph with </a:t>
            </a:r>
            <a:r>
              <a:rPr lang="en-US" altLang="en-US" sz="1600" b="1" i="1" dirty="0">
                <a:latin typeface="Arial" panose="020B0604020202020204" pitchFamily="34" charset="0"/>
              </a:rPr>
              <a:t>n</a:t>
            </a:r>
            <a:r>
              <a:rPr lang="en-US" altLang="en-US" sz="1600" dirty="0">
                <a:latin typeface="Arial" panose="020B0604020202020204" pitchFamily="34" charset="0"/>
              </a:rPr>
              <a:t> vertices and </a:t>
            </a:r>
            <a:r>
              <a:rPr lang="en-US" altLang="en-US" sz="1600" b="1" i="1" dirty="0">
                <a:latin typeface="Arial" panose="020B0604020202020204" pitchFamily="34" charset="0"/>
              </a:rPr>
              <a:t>m</a:t>
            </a:r>
            <a:r>
              <a:rPr lang="en-US" altLang="en-US" sz="1600" dirty="0">
                <a:latin typeface="Arial" panose="020B0604020202020204" pitchFamily="34" charset="0"/>
              </a:rPr>
              <a:t> edges takes </a:t>
            </a:r>
            <a:r>
              <a:rPr lang="en-US" altLang="en-US" sz="1600" b="1" i="1" dirty="0">
                <a:latin typeface="Arial" panose="020B0604020202020204" pitchFamily="34" charset="0"/>
              </a:rPr>
              <a:t>O</a:t>
            </a:r>
            <a:r>
              <a:rPr lang="en-US" altLang="en-US" sz="1600" dirty="0">
                <a:latin typeface="Arial" panose="020B0604020202020204" pitchFamily="34" charset="0"/>
              </a:rPr>
              <a:t>(</a:t>
            </a:r>
            <a:r>
              <a:rPr lang="en-US" altLang="en-US" sz="1600" b="1" i="1" dirty="0">
                <a:latin typeface="Arial" panose="020B0604020202020204" pitchFamily="34" charset="0"/>
              </a:rPr>
              <a:t>n</a:t>
            </a:r>
            <a:r>
              <a:rPr lang="en-US" altLang="en-US" sz="1600" dirty="0">
                <a:latin typeface="Arial" panose="020B0604020202020204" pitchFamily="34" charset="0"/>
              </a:rPr>
              <a:t> + </a:t>
            </a:r>
            <a:r>
              <a:rPr lang="en-US" altLang="en-US" sz="1600" b="1" i="1" dirty="0">
                <a:latin typeface="Arial" panose="020B0604020202020204" pitchFamily="34" charset="0"/>
              </a:rPr>
              <a:t>m</a:t>
            </a:r>
            <a:r>
              <a:rPr lang="en-US" altLang="en-US" sz="1600" dirty="0">
                <a:latin typeface="Arial" panose="020B0604020202020204" pitchFamily="34" charset="0"/>
              </a:rPr>
              <a:t> ) time</a:t>
            </a:r>
          </a:p>
        </p:txBody>
      </p:sp>
      <p:sp>
        <p:nvSpPr>
          <p:cNvPr id="63494" name="Text Box 10"/>
          <p:cNvSpPr txBox="1"/>
          <p:nvPr/>
        </p:nvSpPr>
        <p:spPr>
          <a:xfrm>
            <a:off x="4724400" y="2514600"/>
            <a:ext cx="3810000" cy="2024063"/>
          </a:xfrm>
          <a:prstGeom prst="rect">
            <a:avLst/>
          </a:prstGeom>
          <a:solidFill>
            <a:srgbClr val="99CCFF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>
                <a:latin typeface="Arial" panose="020B0604020202020204" pitchFamily="34" charset="0"/>
              </a:rPr>
              <a:t>The idea is the same, but we now use a stack instead of a queue. With recursion of course, so the stack management is all done by Java. </a:t>
            </a:r>
          </a:p>
          <a:p>
            <a:pPr marL="0" lvl="0" indent="0"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>
                <a:latin typeface="Arial" panose="020B0604020202020204" pitchFamily="34" charset="0"/>
              </a:rPr>
              <a:t>Here is a brief description of the DFS algorithm: </a:t>
            </a:r>
          </a:p>
        </p:txBody>
      </p:sp>
      <p:sp>
        <p:nvSpPr>
          <p:cNvPr id="63495" name="Text Box 11"/>
          <p:cNvSpPr txBox="1"/>
          <p:nvPr/>
        </p:nvSpPr>
        <p:spPr>
          <a:xfrm>
            <a:off x="990600" y="1143000"/>
            <a:ext cx="6019800" cy="48387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buFontTx/>
              <a:buNone/>
            </a:pPr>
            <a:r>
              <a:rPr lang="en-US" altLang="en-US" sz="2400" dirty="0">
                <a:latin typeface="Arial" panose="020B0604020202020204" pitchFamily="34" charset="0"/>
              </a:rPr>
              <a:t>DFS-visit (Graph G, Vertex u)</a:t>
            </a:r>
          </a:p>
          <a:p>
            <a:pPr marL="0" lvl="0" indent="0" eaLnBrk="1" hangingPunct="1">
              <a:buFontTx/>
              <a:buNone/>
            </a:pPr>
            <a:r>
              <a:rPr lang="en-US" altLang="en-US" sz="2400" dirty="0">
                <a:latin typeface="Arial" panose="020B0604020202020204" pitchFamily="34" charset="0"/>
              </a:rPr>
              <a:t>    { the vertex u is painted gray</a:t>
            </a:r>
          </a:p>
          <a:p>
            <a:pPr marL="0" lvl="0" indent="0" eaLnBrk="1" hangingPunct="1">
              <a:buFontTx/>
              <a:buNone/>
            </a:pPr>
            <a:r>
              <a:rPr lang="en-US" altLang="en-US" sz="2400" dirty="0">
                <a:latin typeface="Arial" panose="020B0604020202020204" pitchFamily="34" charset="0"/>
              </a:rPr>
              <a:t>      for all white successors v of u</a:t>
            </a:r>
          </a:p>
          <a:p>
            <a:pPr marL="0" lvl="0" indent="0" eaLnBrk="1" hangingPunct="1">
              <a:buFontTx/>
              <a:buNone/>
            </a:pPr>
            <a:r>
              <a:rPr lang="en-US" altLang="en-US" sz="2400" dirty="0">
                <a:latin typeface="Arial" panose="020B0604020202020204" pitchFamily="34" charset="0"/>
              </a:rPr>
              <a:t>         { dfs-visit(G, v)</a:t>
            </a:r>
          </a:p>
          <a:p>
            <a:pPr marL="0" lvl="0" indent="0" eaLnBrk="1" hangingPunct="1">
              <a:buFontTx/>
              <a:buNone/>
            </a:pPr>
            <a:r>
              <a:rPr lang="en-US" altLang="en-US" sz="2400" dirty="0">
                <a:latin typeface="Arial" panose="020B0604020202020204" pitchFamily="34" charset="0"/>
              </a:rPr>
              <a:t>         }</a:t>
            </a:r>
          </a:p>
          <a:p>
            <a:pPr marL="0" lvl="0" indent="0" eaLnBrk="1" hangingPunct="1">
              <a:buFontTx/>
              <a:buNone/>
            </a:pPr>
            <a:r>
              <a:rPr lang="en-US" altLang="en-US" sz="2400" dirty="0">
                <a:latin typeface="Arial" panose="020B0604020202020204" pitchFamily="34" charset="0"/>
              </a:rPr>
              <a:t>      u is painted black</a:t>
            </a:r>
          </a:p>
          <a:p>
            <a:pPr marL="0" lvl="0" indent="0" eaLnBrk="1" hangingPunct="1">
              <a:buFontTx/>
              <a:buNone/>
            </a:pPr>
            <a:r>
              <a:rPr lang="en-US" altLang="en-US" sz="2400" dirty="0">
                <a:latin typeface="Arial" panose="020B0604020202020204" pitchFamily="34" charset="0"/>
              </a:rPr>
              <a:t>     }</a:t>
            </a:r>
          </a:p>
          <a:p>
            <a:pPr marL="0" lvl="0" indent="0" eaLnBrk="1" hangingPunct="1">
              <a:buFontTx/>
              <a:buNone/>
            </a:pPr>
            <a:r>
              <a:rPr lang="en-US" altLang="en-US" sz="2400" dirty="0">
                <a:latin typeface="Arial" panose="020B0604020202020204" pitchFamily="34" charset="0"/>
              </a:rPr>
              <a:t> DFS (Graph G)</a:t>
            </a:r>
          </a:p>
          <a:p>
            <a:pPr marL="0" lvl="0" indent="0" eaLnBrk="1" hangingPunct="1">
              <a:buFontTx/>
              <a:buNone/>
            </a:pPr>
            <a:r>
              <a:rPr lang="en-US" altLang="en-US" sz="2400" dirty="0">
                <a:latin typeface="Arial" panose="020B0604020202020204" pitchFamily="34" charset="0"/>
              </a:rPr>
              <a:t>     { all vertices of G are first painted white</a:t>
            </a:r>
          </a:p>
          <a:p>
            <a:pPr marL="0" lvl="0" indent="0" eaLnBrk="1" hangingPunct="1">
              <a:buFontTx/>
              <a:buNone/>
            </a:pPr>
            <a:r>
              <a:rPr lang="en-US" altLang="en-US" sz="2400" dirty="0">
                <a:latin typeface="Arial" panose="020B0604020202020204" pitchFamily="34" charset="0"/>
              </a:rPr>
              <a:t>       DFS-visit(G, root of G) </a:t>
            </a:r>
          </a:p>
          <a:p>
            <a:pPr marL="0" lvl="0" indent="0" eaLnBrk="1" hangingPunct="1">
              <a:buFontTx/>
              <a:buNone/>
            </a:pPr>
            <a:r>
              <a:rPr lang="en-US" altLang="en-US" sz="2400" dirty="0">
                <a:latin typeface="Arial" panose="020B0604020202020204" pitchFamily="34" charset="0"/>
              </a:rPr>
              <a:t>     }</a:t>
            </a:r>
            <a:r>
              <a:rPr lang="en-US" altLang="en-US" sz="2400" b="1" dirty="0">
                <a:latin typeface="Arial" panose="020B0604020202020204" pitchFamily="34" charset="0"/>
              </a:rPr>
              <a:t> 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Footer Placeholder 4"/>
          <p:cNvSpPr txBox="1">
            <a:spLocks noGrp="1"/>
          </p:cNvSpPr>
          <p:nvPr>
            <p:ph type="ftr" sz="quarter" idx="11"/>
          </p:nvPr>
        </p:nvSpPr>
        <p:spPr>
          <a:noFill/>
          <a:ln>
            <a:noFill/>
          </a:ln>
        </p:spPr>
        <p:txBody>
          <a:bodyPr anchor="ctr" anchorCtr="0"/>
          <a:lstStyle/>
          <a:p>
            <a:pPr marL="0" indent="0" algn="ctr" eaLnBrk="1" hangingPunct="1">
              <a:spcBef>
                <a:spcPct val="0"/>
              </a:spcBef>
              <a:buFontTx/>
              <a:buNone/>
            </a:pPr>
            <a:r>
              <a:rPr lang="en-US" altLang="en-US" sz="1200" dirty="0">
                <a:solidFill>
                  <a:srgbClr val="898989"/>
                </a:solidFill>
                <a:latin typeface="Arial" panose="020B0604020202020204" pitchFamily="34" charset="0"/>
              </a:rPr>
              <a:t>Data Structures and Algorithms in Java </a:t>
            </a:r>
          </a:p>
        </p:txBody>
      </p:sp>
      <p:sp>
        <p:nvSpPr>
          <p:cNvPr id="64515" name="Slide Number Placeholder 5"/>
          <p:cNvSpPr txBox="1">
            <a:spLocks noGrp="1"/>
          </p:cNvSpPr>
          <p:nvPr>
            <p:ph type="sldNum" sz="quarter" idx="12"/>
          </p:nvPr>
        </p:nvSpPr>
        <p:spPr>
          <a:noFill/>
          <a:ln>
            <a:noFill/>
          </a:ln>
        </p:spPr>
        <p:txBody>
          <a:bodyPr anchor="ctr" anchorCtr="0"/>
          <a:lstStyle/>
          <a:p>
            <a:pPr marL="0" indent="0" algn="r" eaLnBrk="1" hangingPunct="1">
              <a:spcBef>
                <a:spcPct val="0"/>
              </a:spcBef>
              <a:buFontTx/>
              <a:buNone/>
            </a:pPr>
            <a:fld id="{9A0DB2DC-4C9A-4742-B13C-FB6460FD3503}" type="slidenum">
              <a:rPr lang="en-US" altLang="en-US" sz="1200" dirty="0">
                <a:solidFill>
                  <a:srgbClr val="898989"/>
                </a:solidFill>
                <a:latin typeface="Arial" panose="020B0604020202020204" pitchFamily="34" charset="0"/>
              </a:rPr>
              <a:t>41</a:t>
            </a:fld>
            <a:r>
              <a:rPr lang="en-US" altLang="en-US" sz="1200" dirty="0">
                <a:solidFill>
                  <a:srgbClr val="898989"/>
                </a:solidFill>
                <a:latin typeface="Arial" panose="020B0604020202020204" pitchFamily="34" charset="0"/>
              </a:rPr>
              <a:t>/36</a:t>
            </a:r>
          </a:p>
        </p:txBody>
      </p:sp>
      <p:sp>
        <p:nvSpPr>
          <p:cNvPr id="64516" name="Title 7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701675"/>
          </a:xfrm>
        </p:spPr>
        <p:txBody>
          <a:bodyPr vert="horz" wrap="square" lIns="91440" tIns="45720" rIns="91440" bIns="45720" anchor="ctr" anchorCtr="0">
            <a:spAutoFit/>
          </a:bodyPr>
          <a:lstStyle/>
          <a:p>
            <a:pPr eaLnBrk="1" hangingPunct="1"/>
            <a:r>
              <a:rPr lang="en-US" altLang="en-US" sz="4000" b="1" dirty="0">
                <a:solidFill>
                  <a:srgbClr val="CC3300"/>
                </a:solidFill>
              </a:rPr>
              <a:t>Depth-First Traverse code</a:t>
            </a:r>
          </a:p>
        </p:txBody>
      </p:sp>
      <p:sp>
        <p:nvSpPr>
          <p:cNvPr id="64517" name="Text Box 7"/>
          <p:cNvSpPr txBox="1"/>
          <p:nvPr/>
        </p:nvSpPr>
        <p:spPr>
          <a:xfrm>
            <a:off x="2133600" y="990600"/>
            <a:ext cx="5029200" cy="5319713"/>
          </a:xfrm>
          <a:prstGeom prst="rect">
            <a:avLst/>
          </a:prstGeom>
          <a:solidFill>
            <a:srgbClr val="99CCFF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>
                <a:latin typeface="Arial" panose="020B0604020202020204" pitchFamily="34" charset="0"/>
              </a:rPr>
              <a:t> void visit(int i)</a:t>
            </a:r>
          </a:p>
          <a:p>
            <a:pPr marL="0" lvl="0" indent="0"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>
                <a:latin typeface="Arial" panose="020B0604020202020204" pitchFamily="34" charset="0"/>
              </a:rPr>
              <a:t>   {System.out.print(" " + v[i]);</a:t>
            </a:r>
          </a:p>
          <a:p>
            <a:pPr marL="0" lvl="0" indent="0"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>
                <a:latin typeface="Arial" panose="020B0604020202020204" pitchFamily="34" charset="0"/>
              </a:rPr>
              <a:t>   }</a:t>
            </a:r>
          </a:p>
          <a:p>
            <a:pPr marL="0" lvl="0" indent="0"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>
                <a:latin typeface="Arial" panose="020B0604020202020204" pitchFamily="34" charset="0"/>
              </a:rPr>
              <a:t> void depthFirst(boolean visited[], int i)</a:t>
            </a:r>
          </a:p>
          <a:p>
            <a:pPr marL="0" lvl="0" indent="0"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>
                <a:latin typeface="Arial" panose="020B0604020202020204" pitchFamily="34" charset="0"/>
              </a:rPr>
              <a:t>   {visit(i);visited[i] = true; </a:t>
            </a:r>
          </a:p>
          <a:p>
            <a:pPr marL="0" lvl="0" indent="0"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>
                <a:latin typeface="Arial" panose="020B0604020202020204" pitchFamily="34" charset="0"/>
              </a:rPr>
              <a:t>    int j;</a:t>
            </a:r>
          </a:p>
          <a:p>
            <a:pPr marL="0" lvl="0" indent="0"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>
                <a:latin typeface="Arial" panose="020B0604020202020204" pitchFamily="34" charset="0"/>
              </a:rPr>
              <a:t>    for(j=0;j&lt;n;j++)</a:t>
            </a:r>
          </a:p>
          <a:p>
            <a:pPr marL="0" lvl="0" indent="0"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>
                <a:latin typeface="Arial" panose="020B0604020202020204" pitchFamily="34" charset="0"/>
              </a:rPr>
              <a:t>        if(a[i][j]&gt;0 &amp;&amp; (!visited[j]))</a:t>
            </a:r>
          </a:p>
          <a:p>
            <a:pPr marL="0" lvl="0" indent="0"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>
                <a:latin typeface="Arial" panose="020B0604020202020204" pitchFamily="34" charset="0"/>
              </a:rPr>
              <a:t>           depthFirst(visited,j);</a:t>
            </a:r>
          </a:p>
          <a:p>
            <a:pPr marL="0" lvl="0" indent="0"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>
                <a:latin typeface="Arial" panose="020B0604020202020204" pitchFamily="34" charset="0"/>
              </a:rPr>
              <a:t>   }</a:t>
            </a:r>
          </a:p>
          <a:p>
            <a:pPr marL="0" lvl="0" indent="0"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>
                <a:latin typeface="Arial" panose="020B0604020202020204" pitchFamily="34" charset="0"/>
              </a:rPr>
              <a:t>  void depthFirst(int k)</a:t>
            </a:r>
          </a:p>
          <a:p>
            <a:pPr marL="0" lvl="0" indent="0"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>
                <a:latin typeface="Arial" panose="020B0604020202020204" pitchFamily="34" charset="0"/>
              </a:rPr>
              <a:t>   {int i; boolean [] visited = new boolean[20];</a:t>
            </a:r>
          </a:p>
          <a:p>
            <a:pPr marL="0" lvl="0" indent="0"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>
                <a:latin typeface="Arial" panose="020B0604020202020204" pitchFamily="34" charset="0"/>
              </a:rPr>
              <a:t>    for(i=0;i&lt;n;i++) visited[i]=false;</a:t>
            </a:r>
          </a:p>
          <a:p>
            <a:pPr marL="0" lvl="0" indent="0"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>
                <a:latin typeface="Arial" panose="020B0604020202020204" pitchFamily="34" charset="0"/>
              </a:rPr>
              <a:t>    depthFirst(visited,k);</a:t>
            </a:r>
          </a:p>
          <a:p>
            <a:pPr marL="0" lvl="0" indent="0"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>
                <a:latin typeface="Arial" panose="020B0604020202020204" pitchFamily="34" charset="0"/>
              </a:rPr>
              <a:t>    for(i=0;i&lt;n;i++) </a:t>
            </a:r>
          </a:p>
          <a:p>
            <a:pPr marL="0" lvl="0" indent="0"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>
                <a:latin typeface="Arial" panose="020B0604020202020204" pitchFamily="34" charset="0"/>
              </a:rPr>
              <a:t>     if(!visited[i]) </a:t>
            </a:r>
          </a:p>
          <a:p>
            <a:pPr marL="0" lvl="0" indent="0"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>
                <a:latin typeface="Arial" panose="020B0604020202020204" pitchFamily="34" charset="0"/>
              </a:rPr>
              <a:t>       depthFirst(visited,i);</a:t>
            </a:r>
          </a:p>
          <a:p>
            <a:pPr marL="0" lvl="0" indent="0"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>
                <a:latin typeface="Arial" panose="020B0604020202020204" pitchFamily="34" charset="0"/>
              </a:rPr>
              <a:t>    System.out.println();</a:t>
            </a:r>
          </a:p>
          <a:p>
            <a:pPr marL="0" lvl="0" indent="0"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>
                <a:latin typeface="Arial" panose="020B0604020202020204" pitchFamily="34" charset="0"/>
              </a:rPr>
              <a:t>   }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Footer Placeholder 4"/>
          <p:cNvSpPr txBox="1">
            <a:spLocks noGrp="1"/>
          </p:cNvSpPr>
          <p:nvPr>
            <p:ph type="ftr" sz="quarter" idx="11"/>
          </p:nvPr>
        </p:nvSpPr>
        <p:spPr>
          <a:noFill/>
          <a:ln>
            <a:noFill/>
          </a:ln>
        </p:spPr>
        <p:txBody>
          <a:bodyPr anchor="ctr" anchorCtr="0"/>
          <a:lstStyle/>
          <a:p>
            <a:pPr marL="0" indent="0" algn="ctr" eaLnBrk="1" hangingPunct="1">
              <a:spcBef>
                <a:spcPct val="0"/>
              </a:spcBef>
              <a:buFontTx/>
              <a:buNone/>
            </a:pPr>
            <a:r>
              <a:rPr lang="en-US" altLang="en-US" sz="1200" dirty="0">
                <a:solidFill>
                  <a:srgbClr val="898989"/>
                </a:solidFill>
                <a:latin typeface="Arial" panose="020B0604020202020204" pitchFamily="34" charset="0"/>
              </a:rPr>
              <a:t>Data Structures and Algorithms in Java </a:t>
            </a:r>
          </a:p>
        </p:txBody>
      </p:sp>
      <p:sp>
        <p:nvSpPr>
          <p:cNvPr id="65539" name="Slide Number Placeholder 5"/>
          <p:cNvSpPr txBox="1">
            <a:spLocks noGrp="1"/>
          </p:cNvSpPr>
          <p:nvPr>
            <p:ph type="sldNum" sz="quarter" idx="12"/>
          </p:nvPr>
        </p:nvSpPr>
        <p:spPr>
          <a:noFill/>
          <a:ln>
            <a:noFill/>
          </a:ln>
        </p:spPr>
        <p:txBody>
          <a:bodyPr anchor="ctr" anchorCtr="0"/>
          <a:lstStyle/>
          <a:p>
            <a:pPr marL="0" indent="0" algn="r" eaLnBrk="1" hangingPunct="1">
              <a:spcBef>
                <a:spcPct val="0"/>
              </a:spcBef>
              <a:buFontTx/>
              <a:buNone/>
            </a:pPr>
            <a:fld id="{9A0DB2DC-4C9A-4742-B13C-FB6460FD3503}" type="slidenum">
              <a:rPr lang="en-US" altLang="en-US" sz="1200" dirty="0">
                <a:solidFill>
                  <a:srgbClr val="898989"/>
                </a:solidFill>
                <a:latin typeface="Arial" panose="020B0604020202020204" pitchFamily="34" charset="0"/>
              </a:rPr>
              <a:t>42</a:t>
            </a:fld>
            <a:r>
              <a:rPr lang="en-US" altLang="en-US" sz="1200" dirty="0">
                <a:solidFill>
                  <a:srgbClr val="898989"/>
                </a:solidFill>
                <a:latin typeface="Arial" panose="020B0604020202020204" pitchFamily="34" charset="0"/>
              </a:rPr>
              <a:t>/36</a:t>
            </a:r>
          </a:p>
        </p:txBody>
      </p:sp>
      <p:sp>
        <p:nvSpPr>
          <p:cNvPr id="65540" name="Slide Number Placeholder 2"/>
          <p:cNvSpPr txBox="1">
            <a:spLocks noGrp="1"/>
          </p:cNvSpPr>
          <p:nvPr/>
        </p:nvSpPr>
        <p:spPr>
          <a:xfrm>
            <a:off x="0" y="1271588"/>
            <a:ext cx="533400" cy="24447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lnSpc>
                <a:spcPct val="80000"/>
              </a:lnSpc>
              <a:spcBef>
                <a:spcPct val="0"/>
              </a:spcBef>
              <a:buFontTx/>
              <a:buNone/>
            </a:pPr>
            <a:r>
              <a:rPr lang="en-US" altLang="en-US" sz="1200" b="1" dirty="0">
                <a:solidFill>
                  <a:srgbClr val="FFFFFF"/>
                </a:solidFill>
                <a:latin typeface="Arial" panose="020B0604020202020204" pitchFamily="34" charset="0"/>
              </a:rPr>
              <a:t> </a:t>
            </a:r>
            <a:fld id="{9A0DB2DC-4C9A-4742-B13C-FB6460FD3503}" type="slidenum">
              <a:rPr lang="en-US" altLang="en-US" sz="1200" b="1" dirty="0">
                <a:solidFill>
                  <a:srgbClr val="FFFFFF"/>
                </a:solidFill>
                <a:latin typeface="Arial" panose="020B0604020202020204" pitchFamily="34" charset="0"/>
              </a:rPr>
              <a:t>42</a:t>
            </a:fld>
            <a:endParaRPr lang="en-US" altLang="en-US" sz="1200" b="1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65541" name="Rectangle 2"/>
          <p:cNvSpPr/>
          <p:nvPr/>
        </p:nvSpPr>
        <p:spPr>
          <a:xfrm>
            <a:off x="533400" y="212725"/>
            <a:ext cx="8229600" cy="70167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FontTx/>
              <a:buNone/>
            </a:pPr>
            <a:r>
              <a:rPr lang="en-US" altLang="en-US" sz="4000" b="1" dirty="0">
                <a:solidFill>
                  <a:srgbClr val="CC3300"/>
                </a:solidFill>
              </a:rPr>
              <a:t>Depth-first Search Ex.</a:t>
            </a:r>
          </a:p>
        </p:txBody>
      </p:sp>
      <p:pic>
        <p:nvPicPr>
          <p:cNvPr id="6554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516063"/>
            <a:ext cx="2895600" cy="42560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5543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600" y="1660525"/>
            <a:ext cx="4038600" cy="40068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Footer Placeholder 4"/>
          <p:cNvSpPr txBox="1">
            <a:spLocks noGrp="1"/>
          </p:cNvSpPr>
          <p:nvPr>
            <p:ph type="ftr" sz="quarter" idx="11"/>
          </p:nvPr>
        </p:nvSpPr>
        <p:spPr>
          <a:noFill/>
          <a:ln>
            <a:noFill/>
          </a:ln>
        </p:spPr>
        <p:txBody>
          <a:bodyPr anchor="ctr" anchorCtr="0"/>
          <a:lstStyle/>
          <a:p>
            <a:pPr marL="0" indent="0" algn="ctr" eaLnBrk="1" hangingPunct="1">
              <a:spcBef>
                <a:spcPct val="0"/>
              </a:spcBef>
              <a:buFontTx/>
              <a:buNone/>
            </a:pPr>
            <a:r>
              <a:rPr lang="en-US" altLang="en-US" sz="1200" dirty="0">
                <a:solidFill>
                  <a:srgbClr val="898989"/>
                </a:solidFill>
                <a:latin typeface="Arial" panose="020B0604020202020204" pitchFamily="34" charset="0"/>
              </a:rPr>
              <a:t>Data Structures and Algorithms in Java </a:t>
            </a:r>
          </a:p>
        </p:txBody>
      </p:sp>
      <p:sp>
        <p:nvSpPr>
          <p:cNvPr id="66563" name="Slide Number Placeholder 5"/>
          <p:cNvSpPr txBox="1">
            <a:spLocks noGrp="1"/>
          </p:cNvSpPr>
          <p:nvPr>
            <p:ph type="sldNum" sz="quarter" idx="12"/>
          </p:nvPr>
        </p:nvSpPr>
        <p:spPr>
          <a:noFill/>
          <a:ln>
            <a:noFill/>
          </a:ln>
        </p:spPr>
        <p:txBody>
          <a:bodyPr anchor="ctr" anchorCtr="0"/>
          <a:lstStyle/>
          <a:p>
            <a:pPr marL="0" indent="0" algn="r" eaLnBrk="1" hangingPunct="1">
              <a:spcBef>
                <a:spcPct val="0"/>
              </a:spcBef>
              <a:buFontTx/>
              <a:buNone/>
            </a:pPr>
            <a:fld id="{9A0DB2DC-4C9A-4742-B13C-FB6460FD3503}" type="slidenum">
              <a:rPr lang="en-US" altLang="en-US" sz="1200" dirty="0">
                <a:solidFill>
                  <a:srgbClr val="898989"/>
                </a:solidFill>
                <a:latin typeface="Arial" panose="020B0604020202020204" pitchFamily="34" charset="0"/>
              </a:rPr>
              <a:t>43</a:t>
            </a:fld>
            <a:r>
              <a:rPr lang="en-US" altLang="en-US" sz="1200" dirty="0">
                <a:solidFill>
                  <a:srgbClr val="898989"/>
                </a:solidFill>
                <a:latin typeface="Arial" panose="020B0604020202020204" pitchFamily="34" charset="0"/>
              </a:rPr>
              <a:t>/36</a:t>
            </a:r>
          </a:p>
        </p:txBody>
      </p:sp>
      <p:sp>
        <p:nvSpPr>
          <p:cNvPr id="66564" name="Rectangle 2"/>
          <p:cNvSpPr>
            <a:spLocks noGrp="1"/>
          </p:cNvSpPr>
          <p:nvPr>
            <p:ph type="title"/>
          </p:nvPr>
        </p:nvSpPr>
        <p:spPr>
          <a:xfrm>
            <a:off x="460375" y="441325"/>
            <a:ext cx="8229600" cy="701675"/>
          </a:xfrm>
        </p:spPr>
        <p:txBody>
          <a:bodyPr vert="horz" wrap="square" lIns="91440" tIns="45720" rIns="91440" bIns="45720" anchor="ctr" anchorCtr="0">
            <a:spAutoFit/>
          </a:bodyPr>
          <a:lstStyle/>
          <a:p>
            <a:pPr eaLnBrk="1" hangingPunct="1"/>
            <a:r>
              <a:rPr lang="en-US" altLang="en-US" sz="4000" b="1" dirty="0">
                <a:solidFill>
                  <a:srgbClr val="CC3300"/>
                </a:solidFill>
              </a:rPr>
              <a:t>Shortest Path problem</a:t>
            </a:r>
          </a:p>
        </p:txBody>
      </p:sp>
      <p:sp>
        <p:nvSpPr>
          <p:cNvPr id="66565" name="Slide Number Placeholder 3"/>
          <p:cNvSpPr txBox="1">
            <a:spLocks noGrp="1"/>
          </p:cNvSpPr>
          <p:nvPr/>
        </p:nvSpPr>
        <p:spPr>
          <a:xfrm>
            <a:off x="0" y="1271588"/>
            <a:ext cx="533400" cy="24447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lnSpc>
                <a:spcPct val="80000"/>
              </a:lnSpc>
              <a:spcBef>
                <a:spcPct val="0"/>
              </a:spcBef>
              <a:buFontTx/>
              <a:buNone/>
            </a:pPr>
            <a:r>
              <a:rPr lang="en-US" altLang="en-US" sz="1200" b="1" dirty="0">
                <a:solidFill>
                  <a:srgbClr val="FFFFFF"/>
                </a:solidFill>
                <a:latin typeface="Arial" panose="020B0604020202020204" pitchFamily="34" charset="0"/>
              </a:rPr>
              <a:t> </a:t>
            </a:r>
            <a:fld id="{9A0DB2DC-4C9A-4742-B13C-FB6460FD3503}" type="slidenum">
              <a:rPr lang="en-US" altLang="en-US" sz="1200" b="1" dirty="0">
                <a:solidFill>
                  <a:srgbClr val="FFFFFF"/>
                </a:solidFill>
                <a:latin typeface="Arial" panose="020B0604020202020204" pitchFamily="34" charset="0"/>
              </a:rPr>
              <a:t>43</a:t>
            </a:fld>
            <a:endParaRPr lang="en-US" altLang="en-US" sz="1200" b="1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66566" name="Rectangle 5"/>
          <p:cNvSpPr/>
          <p:nvPr/>
        </p:nvSpPr>
        <p:spPr>
          <a:xfrm>
            <a:off x="762000" y="1524000"/>
            <a:ext cx="7924800" cy="3997325"/>
          </a:xfrm>
          <a:prstGeom prst="rect">
            <a:avLst/>
          </a:prstGeom>
          <a:noFill/>
          <a:ln w="9525">
            <a:noFill/>
          </a:ln>
        </p:spPr>
        <p:txBody>
          <a:bodyPr lIns="92075" tIns="46038" rIns="92075" bIns="46038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342900" lvl="0" indent="-342900">
              <a:spcBef>
                <a:spcPct val="0"/>
              </a:spcBef>
              <a:spcAft>
                <a:spcPct val="50000"/>
              </a:spcAft>
            </a:pPr>
            <a:r>
              <a:rPr lang="en-US" altLang="en-US" sz="2800" i="1" dirty="0"/>
              <a:t>The problem:</a:t>
            </a:r>
            <a:r>
              <a:rPr lang="en-US" altLang="en-US" sz="2800" dirty="0"/>
              <a:t> find the shortest path between a pair of vertices of a graph</a:t>
            </a:r>
          </a:p>
          <a:p>
            <a:pPr marL="342900" lvl="0" indent="-342900">
              <a:spcBef>
                <a:spcPct val="0"/>
              </a:spcBef>
              <a:spcAft>
                <a:spcPct val="50000"/>
              </a:spcAft>
            </a:pPr>
            <a:r>
              <a:rPr lang="en-US" altLang="en-US" sz="2800" i="1" dirty="0"/>
              <a:t>The graph</a:t>
            </a:r>
            <a:r>
              <a:rPr lang="en-US" altLang="en-US" sz="2800" dirty="0"/>
              <a:t>: may contain negative edges but no negative cycles</a:t>
            </a:r>
          </a:p>
          <a:p>
            <a:pPr marL="342900" lvl="0" indent="-342900">
              <a:spcBef>
                <a:spcPct val="0"/>
              </a:spcBef>
              <a:spcAft>
                <a:spcPct val="50000"/>
              </a:spcAft>
            </a:pPr>
            <a:r>
              <a:rPr lang="en-US" altLang="en-US" sz="2800" i="1" dirty="0"/>
              <a:t>A representation</a:t>
            </a:r>
            <a:r>
              <a:rPr lang="en-US" altLang="en-US" sz="2800" dirty="0"/>
              <a:t>: a weighted matrix where </a:t>
            </a:r>
            <a:br>
              <a:rPr lang="en-US" altLang="en-US" sz="2800" dirty="0"/>
            </a:br>
            <a:r>
              <a:rPr lang="en-US" altLang="en-US" sz="2800" dirty="0"/>
              <a:t>   W(i,j) = 0 if i=j. </a:t>
            </a:r>
            <a:br>
              <a:rPr lang="en-US" altLang="en-US" sz="2800" dirty="0"/>
            </a:br>
            <a:r>
              <a:rPr lang="en-US" altLang="en-US" sz="2800" dirty="0"/>
              <a:t>   W(i,j) = </a:t>
            </a:r>
            <a:r>
              <a:rPr lang="en-US" altLang="en-US" b="1" dirty="0">
                <a:latin typeface="Symbol" panose="05050102010706020507" pitchFamily="18" charset="2"/>
              </a:rPr>
              <a:t>¥</a:t>
            </a:r>
            <a:r>
              <a:rPr lang="en-US" altLang="en-US" sz="2800" dirty="0"/>
              <a:t> if there is no edge between i and j.    </a:t>
            </a:r>
            <a:br>
              <a:rPr lang="en-US" altLang="en-US" sz="2800" dirty="0"/>
            </a:br>
            <a:r>
              <a:rPr lang="en-US" altLang="en-US" sz="2800" dirty="0"/>
              <a:t>   W(i,j) = weight of the edge (i,j) 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10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2371725"/>
            <a:ext cx="7696200" cy="43434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8611" name="Footer Placeholder 4"/>
          <p:cNvSpPr txBox="1">
            <a:spLocks noGrp="1"/>
          </p:cNvSpPr>
          <p:nvPr>
            <p:ph type="ftr" sz="quarter" idx="11"/>
          </p:nvPr>
        </p:nvSpPr>
        <p:spPr>
          <a:noFill/>
          <a:ln>
            <a:noFill/>
          </a:ln>
        </p:spPr>
        <p:txBody>
          <a:bodyPr anchor="ctr" anchorCtr="0"/>
          <a:lstStyle/>
          <a:p>
            <a:pPr marL="0" indent="0" algn="ctr" eaLnBrk="1" hangingPunct="1">
              <a:spcBef>
                <a:spcPct val="0"/>
              </a:spcBef>
              <a:buFontTx/>
              <a:buNone/>
            </a:pPr>
            <a:r>
              <a:rPr lang="en-US" altLang="en-US" sz="1200" dirty="0">
                <a:solidFill>
                  <a:srgbClr val="898989"/>
                </a:solidFill>
                <a:latin typeface="Arial" panose="020B0604020202020204" pitchFamily="34" charset="0"/>
              </a:rPr>
              <a:t>Data Structures and Algorithms in Java </a:t>
            </a:r>
          </a:p>
        </p:txBody>
      </p:sp>
      <p:sp>
        <p:nvSpPr>
          <p:cNvPr id="68612" name="Slide Number Placeholder 5"/>
          <p:cNvSpPr txBox="1">
            <a:spLocks noGrp="1"/>
          </p:cNvSpPr>
          <p:nvPr>
            <p:ph type="sldNum" sz="quarter" idx="12"/>
          </p:nvPr>
        </p:nvSpPr>
        <p:spPr>
          <a:noFill/>
          <a:ln>
            <a:noFill/>
          </a:ln>
        </p:spPr>
        <p:txBody>
          <a:bodyPr anchor="ctr" anchorCtr="0"/>
          <a:lstStyle/>
          <a:p>
            <a:pPr marL="0" indent="0" algn="r" eaLnBrk="1" hangingPunct="1">
              <a:spcBef>
                <a:spcPct val="0"/>
              </a:spcBef>
              <a:buFontTx/>
              <a:buNone/>
            </a:pPr>
            <a:fld id="{9A0DB2DC-4C9A-4742-B13C-FB6460FD3503}" type="slidenum">
              <a:rPr lang="en-US" altLang="en-US" sz="1200" dirty="0">
                <a:solidFill>
                  <a:srgbClr val="898989"/>
                </a:solidFill>
                <a:latin typeface="Arial" panose="020B0604020202020204" pitchFamily="34" charset="0"/>
              </a:rPr>
              <a:t>44</a:t>
            </a:fld>
            <a:r>
              <a:rPr lang="en-US" altLang="en-US" sz="1200" dirty="0">
                <a:solidFill>
                  <a:srgbClr val="898989"/>
                </a:solidFill>
                <a:latin typeface="Arial" panose="020B0604020202020204" pitchFamily="34" charset="0"/>
              </a:rPr>
              <a:t>/36</a:t>
            </a:r>
          </a:p>
        </p:txBody>
      </p:sp>
      <p:sp>
        <p:nvSpPr>
          <p:cNvPr id="68613" name="Rectangle 2"/>
          <p:cNvSpPr>
            <a:spLocks noGrp="1"/>
          </p:cNvSpPr>
          <p:nvPr>
            <p:ph type="title"/>
          </p:nvPr>
        </p:nvSpPr>
        <p:spPr>
          <a:xfrm>
            <a:off x="533400" y="731838"/>
            <a:ext cx="3883025" cy="1323975"/>
          </a:xfrm>
        </p:spPr>
        <p:txBody>
          <a:bodyPr vert="horz" wrap="square" lIns="91440" tIns="45720" rIns="91440" bIns="45720" anchor="ctr" anchorCtr="0">
            <a:spAutoFit/>
          </a:bodyPr>
          <a:lstStyle/>
          <a:p>
            <a:pPr eaLnBrk="1" hangingPunct="1"/>
            <a:r>
              <a:rPr lang="en-US" altLang="en-US" sz="4000" b="1" dirty="0">
                <a:solidFill>
                  <a:srgbClr val="CC3300"/>
                </a:solidFill>
              </a:rPr>
              <a:t>Shortest Path problem</a:t>
            </a:r>
          </a:p>
        </p:txBody>
      </p:sp>
      <p:sp>
        <p:nvSpPr>
          <p:cNvPr id="68614" name="Slide Number Placeholder 3"/>
          <p:cNvSpPr txBox="1">
            <a:spLocks noGrp="1"/>
          </p:cNvSpPr>
          <p:nvPr/>
        </p:nvSpPr>
        <p:spPr>
          <a:xfrm>
            <a:off x="0" y="1271588"/>
            <a:ext cx="533400" cy="24447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lnSpc>
                <a:spcPct val="80000"/>
              </a:lnSpc>
              <a:spcBef>
                <a:spcPct val="0"/>
              </a:spcBef>
              <a:buFontTx/>
              <a:buNone/>
            </a:pPr>
            <a:r>
              <a:rPr lang="en-US" altLang="en-US" sz="1200" b="1" dirty="0">
                <a:solidFill>
                  <a:srgbClr val="FFFFFF"/>
                </a:solidFill>
                <a:latin typeface="Arial" panose="020B0604020202020204" pitchFamily="34" charset="0"/>
              </a:rPr>
              <a:t> </a:t>
            </a:r>
            <a:fld id="{9A0DB2DC-4C9A-4742-B13C-FB6460FD3503}" type="slidenum">
              <a:rPr lang="en-US" altLang="en-US" sz="1200" b="1" dirty="0">
                <a:solidFill>
                  <a:srgbClr val="FFFFFF"/>
                </a:solidFill>
                <a:latin typeface="Arial" panose="020B0604020202020204" pitchFamily="34" charset="0"/>
              </a:rPr>
              <a:t>44</a:t>
            </a:fld>
            <a:endParaRPr lang="en-US" altLang="en-US" sz="1200" b="1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5029200" y="501650"/>
          <a:ext cx="3657600" cy="33369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48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48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48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485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0485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0485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0485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4263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70769">
                <a:tc>
                  <a:txBody>
                    <a:bodyPr/>
                    <a:lstStyle/>
                    <a:p>
                      <a:endParaRPr lang="en-US" sz="1800" b="1">
                        <a:solidFill>
                          <a:srgbClr val="F8F8F8"/>
                        </a:solidFill>
                      </a:endParaRPr>
                    </a:p>
                  </a:txBody>
                  <a:tcPr marT="45711" marB="45711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H</a:t>
                      </a:r>
                    </a:p>
                  </a:txBody>
                  <a:tcPr marT="45711" marB="45711"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A</a:t>
                      </a:r>
                    </a:p>
                  </a:txBody>
                  <a:tcPr marT="45711" marB="45711"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B</a:t>
                      </a:r>
                    </a:p>
                  </a:txBody>
                  <a:tcPr marT="45711" marB="45711"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C</a:t>
                      </a:r>
                    </a:p>
                  </a:txBody>
                  <a:tcPr marT="45711" marB="45711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D</a:t>
                      </a:r>
                    </a:p>
                  </a:txBody>
                  <a:tcPr marT="45711" marB="45711"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E</a:t>
                      </a:r>
                    </a:p>
                  </a:txBody>
                  <a:tcPr marT="45711" marB="45711"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F</a:t>
                      </a:r>
                    </a:p>
                  </a:txBody>
                  <a:tcPr marT="45711" marB="45711"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S</a:t>
                      </a:r>
                    </a:p>
                  </a:txBody>
                  <a:tcPr marT="45711" marB="45711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769">
                <a:tc>
                  <a:txBody>
                    <a:bodyPr/>
                    <a:lstStyle/>
                    <a:p>
                      <a:r>
                        <a:rPr lang="en-US" sz="1800" b="1">
                          <a:solidFill>
                            <a:srgbClr val="F8F8F8"/>
                          </a:solidFill>
                        </a:rPr>
                        <a:t>H</a:t>
                      </a:r>
                    </a:p>
                  </a:txBody>
                  <a:tcPr marT="45711" marB="45711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T="45711" marB="45711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FF"/>
                          </a:solidFill>
                        </a:rPr>
                        <a:t>3</a:t>
                      </a:r>
                    </a:p>
                  </a:txBody>
                  <a:tcPr marT="45711" marB="45711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FF"/>
                          </a:solidFill>
                        </a:rPr>
                        <a:t>2</a:t>
                      </a:r>
                    </a:p>
                  </a:txBody>
                  <a:tcPr marT="45711" marB="45711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FF"/>
                          </a:solidFill>
                        </a:rPr>
                        <a:t>5</a:t>
                      </a:r>
                    </a:p>
                  </a:txBody>
                  <a:tcPr marT="45711" marB="45711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FF"/>
                          </a:solidFill>
                        </a:rPr>
                        <a:t>0</a:t>
                      </a:r>
                    </a:p>
                  </a:txBody>
                  <a:tcPr marT="45711" marB="45711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FF"/>
                          </a:solidFill>
                        </a:rPr>
                        <a:t>0</a:t>
                      </a:r>
                    </a:p>
                  </a:txBody>
                  <a:tcPr marT="45711" marB="45711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FF"/>
                          </a:solidFill>
                        </a:rPr>
                        <a:t>0</a:t>
                      </a:r>
                    </a:p>
                  </a:txBody>
                  <a:tcPr marT="45711" marB="45711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FF"/>
                          </a:solidFill>
                        </a:rPr>
                        <a:t>0</a:t>
                      </a:r>
                    </a:p>
                  </a:txBody>
                  <a:tcPr marT="45711" marB="45711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769">
                <a:tc>
                  <a:txBody>
                    <a:bodyPr/>
                    <a:lstStyle/>
                    <a:p>
                      <a:r>
                        <a:rPr lang="en-US" sz="1800" b="1">
                          <a:solidFill>
                            <a:srgbClr val="F8F8F8"/>
                          </a:solidFill>
                        </a:rPr>
                        <a:t>A</a:t>
                      </a:r>
                    </a:p>
                  </a:txBody>
                  <a:tcPr marT="45711" marB="45711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FF"/>
                          </a:solidFill>
                        </a:rPr>
                        <a:t>3</a:t>
                      </a:r>
                    </a:p>
                  </a:txBody>
                  <a:tcPr marT="45711" marB="45711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T="45711" marB="45711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T="45711" marB="45711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T="45711" marB="45711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FF0000"/>
                          </a:solidFill>
                        </a:rPr>
                        <a:t>3</a:t>
                      </a:r>
                    </a:p>
                  </a:txBody>
                  <a:tcPr marT="45711" marB="45711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T="45711" marB="45711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T="45711" marB="45711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T="45711" marB="45711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769">
                <a:tc>
                  <a:txBody>
                    <a:bodyPr/>
                    <a:lstStyle/>
                    <a:p>
                      <a:r>
                        <a:rPr lang="en-US" sz="1800" b="1">
                          <a:solidFill>
                            <a:srgbClr val="F8F8F8"/>
                          </a:solidFill>
                        </a:rPr>
                        <a:t>B</a:t>
                      </a:r>
                    </a:p>
                  </a:txBody>
                  <a:tcPr marT="45711" marB="45711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FF"/>
                          </a:solidFill>
                        </a:rPr>
                        <a:t>2</a:t>
                      </a:r>
                    </a:p>
                  </a:txBody>
                  <a:tcPr marT="45711" marB="45711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T="45711" marB="45711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T="45711" marB="45711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FF"/>
                          </a:solidFill>
                        </a:rPr>
                        <a:t>0</a:t>
                      </a:r>
                    </a:p>
                  </a:txBody>
                  <a:tcPr marT="45711" marB="45711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 marT="45711" marB="45711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FF"/>
                          </a:solidFill>
                        </a:rPr>
                        <a:t>6</a:t>
                      </a:r>
                    </a:p>
                  </a:txBody>
                  <a:tcPr marT="45711" marB="45711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FF"/>
                          </a:solidFill>
                        </a:rPr>
                        <a:t>0</a:t>
                      </a:r>
                    </a:p>
                  </a:txBody>
                  <a:tcPr marT="45711" marB="45711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FF"/>
                          </a:solidFill>
                        </a:rPr>
                        <a:t>0</a:t>
                      </a:r>
                    </a:p>
                  </a:txBody>
                  <a:tcPr marT="45711" marB="45711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769">
                <a:tc>
                  <a:txBody>
                    <a:bodyPr/>
                    <a:lstStyle/>
                    <a:p>
                      <a:r>
                        <a:rPr lang="en-US" sz="1800" b="1">
                          <a:solidFill>
                            <a:srgbClr val="F8F8F8"/>
                          </a:solidFill>
                        </a:rPr>
                        <a:t>C</a:t>
                      </a:r>
                    </a:p>
                  </a:txBody>
                  <a:tcPr marT="45711" marB="45711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FF"/>
                          </a:solidFill>
                        </a:rPr>
                        <a:t>5</a:t>
                      </a:r>
                    </a:p>
                  </a:txBody>
                  <a:tcPr marT="45711" marB="45711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T="45711" marB="45711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FF"/>
                          </a:solidFill>
                        </a:rPr>
                        <a:t>0</a:t>
                      </a:r>
                    </a:p>
                  </a:txBody>
                  <a:tcPr marT="45711" marB="45711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T="45711" marB="45711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T="45711" marB="45711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FF0000"/>
                          </a:solidFill>
                        </a:rPr>
                        <a:t>2</a:t>
                      </a:r>
                    </a:p>
                  </a:txBody>
                  <a:tcPr marT="45711" marB="45711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T="45711" marB="45711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T="45711" marB="45711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769">
                <a:tc>
                  <a:txBody>
                    <a:bodyPr/>
                    <a:lstStyle/>
                    <a:p>
                      <a:r>
                        <a:rPr lang="en-US" sz="1800" b="1">
                          <a:solidFill>
                            <a:srgbClr val="F8F8F8"/>
                          </a:solidFill>
                        </a:rPr>
                        <a:t>D</a:t>
                      </a:r>
                    </a:p>
                  </a:txBody>
                  <a:tcPr marT="45711" marB="45711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FF"/>
                          </a:solidFill>
                        </a:rPr>
                        <a:t>0</a:t>
                      </a:r>
                    </a:p>
                  </a:txBody>
                  <a:tcPr marT="45711" marB="45711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FF0000"/>
                          </a:solidFill>
                        </a:rPr>
                        <a:t>3</a:t>
                      </a:r>
                    </a:p>
                  </a:txBody>
                  <a:tcPr marT="45711" marB="45711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 marT="45711" marB="45711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T="45711" marB="45711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T="45711" marB="45711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FF"/>
                          </a:solidFill>
                        </a:rPr>
                        <a:t>0</a:t>
                      </a:r>
                    </a:p>
                  </a:txBody>
                  <a:tcPr marT="45711" marB="45711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FF"/>
                          </a:solidFill>
                        </a:rPr>
                        <a:t>4</a:t>
                      </a:r>
                    </a:p>
                  </a:txBody>
                  <a:tcPr marT="45711" marB="45711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FF"/>
                          </a:solidFill>
                        </a:rPr>
                        <a:t>0</a:t>
                      </a:r>
                    </a:p>
                  </a:txBody>
                  <a:tcPr marT="45711" marB="45711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769">
                <a:tc>
                  <a:txBody>
                    <a:bodyPr/>
                    <a:lstStyle/>
                    <a:p>
                      <a:r>
                        <a:rPr lang="en-US" sz="1800" b="1">
                          <a:solidFill>
                            <a:srgbClr val="F8F8F8"/>
                          </a:solidFill>
                        </a:rPr>
                        <a:t>E</a:t>
                      </a:r>
                    </a:p>
                  </a:txBody>
                  <a:tcPr marT="45711" marB="45711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FF"/>
                          </a:solidFill>
                        </a:rPr>
                        <a:t>0</a:t>
                      </a:r>
                    </a:p>
                  </a:txBody>
                  <a:tcPr marT="45711" marB="45711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T="45711" marB="45711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FF"/>
                          </a:solidFill>
                        </a:rPr>
                        <a:t>6</a:t>
                      </a:r>
                    </a:p>
                  </a:txBody>
                  <a:tcPr marT="45711" marB="45711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FF0000"/>
                          </a:solidFill>
                        </a:rPr>
                        <a:t>2</a:t>
                      </a:r>
                    </a:p>
                  </a:txBody>
                  <a:tcPr marT="45711" marB="45711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FF"/>
                          </a:solidFill>
                        </a:rPr>
                        <a:t>0</a:t>
                      </a:r>
                    </a:p>
                  </a:txBody>
                  <a:tcPr marT="45711" marB="45711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T="45711" marB="45711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marT="45711" marB="45711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FF0000"/>
                          </a:solidFill>
                        </a:rPr>
                        <a:t>4</a:t>
                      </a:r>
                    </a:p>
                  </a:txBody>
                  <a:tcPr marT="45711" marB="45711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769">
                <a:tc>
                  <a:txBody>
                    <a:bodyPr/>
                    <a:lstStyle/>
                    <a:p>
                      <a:r>
                        <a:rPr lang="en-US" sz="1800" b="1">
                          <a:solidFill>
                            <a:srgbClr val="F8F8F8"/>
                          </a:solidFill>
                        </a:rPr>
                        <a:t>F</a:t>
                      </a:r>
                    </a:p>
                  </a:txBody>
                  <a:tcPr marT="45711" marB="45711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FF"/>
                          </a:solidFill>
                        </a:rPr>
                        <a:t>0</a:t>
                      </a:r>
                    </a:p>
                  </a:txBody>
                  <a:tcPr marT="45711" marB="45711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T="45711" marB="45711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FF"/>
                          </a:solidFill>
                        </a:rPr>
                        <a:t>0</a:t>
                      </a:r>
                    </a:p>
                  </a:txBody>
                  <a:tcPr marT="45711" marB="45711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T="45711" marB="45711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FF"/>
                          </a:solidFill>
                        </a:rPr>
                        <a:t>4</a:t>
                      </a:r>
                    </a:p>
                  </a:txBody>
                  <a:tcPr marT="45711" marB="45711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marT="45711" marB="45711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T="45711" marB="45711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FF"/>
                          </a:solidFill>
                        </a:rPr>
                        <a:t>2</a:t>
                      </a:r>
                    </a:p>
                  </a:txBody>
                  <a:tcPr marT="45711" marB="45711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769">
                <a:tc>
                  <a:txBody>
                    <a:bodyPr/>
                    <a:lstStyle/>
                    <a:p>
                      <a:r>
                        <a:rPr lang="en-US" sz="1800" b="1">
                          <a:solidFill>
                            <a:srgbClr val="F8F8F8"/>
                          </a:solidFill>
                        </a:rPr>
                        <a:t>S</a:t>
                      </a:r>
                    </a:p>
                  </a:txBody>
                  <a:tcPr marT="45711" marB="45711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FF"/>
                          </a:solidFill>
                        </a:rPr>
                        <a:t>0</a:t>
                      </a:r>
                    </a:p>
                  </a:txBody>
                  <a:tcPr marT="45711" marB="45711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T="45711" marB="45711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FF"/>
                          </a:solidFill>
                        </a:rPr>
                        <a:t>0</a:t>
                      </a:r>
                    </a:p>
                  </a:txBody>
                  <a:tcPr marT="45711" marB="45711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T="45711" marB="45711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FF"/>
                          </a:solidFill>
                        </a:rPr>
                        <a:t>0</a:t>
                      </a:r>
                    </a:p>
                  </a:txBody>
                  <a:tcPr marT="45711" marB="45711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FF0000"/>
                          </a:solidFill>
                        </a:rPr>
                        <a:t>4</a:t>
                      </a:r>
                    </a:p>
                  </a:txBody>
                  <a:tcPr marT="45711" marB="45711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0000FF"/>
                          </a:solidFill>
                        </a:rPr>
                        <a:t>2</a:t>
                      </a:r>
                    </a:p>
                  </a:txBody>
                  <a:tcPr marT="45711" marB="45711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T="45711" marB="45711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Footer Placeholder 4"/>
          <p:cNvSpPr txBox="1">
            <a:spLocks noGrp="1"/>
          </p:cNvSpPr>
          <p:nvPr/>
        </p:nvSpPr>
        <p:spPr>
          <a:xfrm>
            <a:off x="2895600" y="6356350"/>
            <a:ext cx="3352800" cy="36512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FontTx/>
              <a:buNone/>
            </a:pPr>
            <a:r>
              <a:rPr lang="en-US" altLang="en-US" sz="1200" dirty="0">
                <a:solidFill>
                  <a:srgbClr val="898989"/>
                </a:solidFill>
                <a:latin typeface="Arial" panose="020B0604020202020204" pitchFamily="34" charset="0"/>
              </a:rPr>
              <a:t>Data Structures and Algorithms in Java </a:t>
            </a:r>
          </a:p>
        </p:txBody>
      </p:sp>
      <p:sp>
        <p:nvSpPr>
          <p:cNvPr id="70659" name="Slide Number Placeholder 5"/>
          <p:cNvSpPr txBox="1">
            <a:spLocks noGrp="1"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r" eaLnBrk="1" hangingPunct="1">
              <a:spcBef>
                <a:spcPct val="0"/>
              </a:spcBef>
              <a:buFontTx/>
              <a:buNone/>
            </a:pPr>
            <a:fld id="{9A0DB2DC-4C9A-4742-B13C-FB6460FD3503}" type="slidenum">
              <a:rPr lang="en-US" altLang="en-US" sz="1200" dirty="0">
                <a:solidFill>
                  <a:srgbClr val="898989"/>
                </a:solidFill>
                <a:latin typeface="Arial" panose="020B0604020202020204" pitchFamily="34" charset="0"/>
              </a:rPr>
              <a:t>45</a:t>
            </a:fld>
            <a:r>
              <a:rPr lang="en-US" altLang="en-US" sz="1200" dirty="0">
                <a:solidFill>
                  <a:srgbClr val="898989"/>
                </a:solidFill>
                <a:latin typeface="Arial" panose="020B0604020202020204" pitchFamily="34" charset="0"/>
              </a:rPr>
              <a:t>/36</a:t>
            </a:r>
          </a:p>
        </p:txBody>
      </p:sp>
      <p:sp>
        <p:nvSpPr>
          <p:cNvPr id="70660" name="Title 5"/>
          <p:cNvSpPr>
            <a:spLocks noGrp="1"/>
          </p:cNvSpPr>
          <p:nvPr>
            <p:ph type="title"/>
          </p:nvPr>
        </p:nvSpPr>
        <p:spPr>
          <a:xfrm>
            <a:off x="381000" y="365125"/>
            <a:ext cx="8229600" cy="701675"/>
          </a:xfrm>
        </p:spPr>
        <p:txBody>
          <a:bodyPr vert="horz" wrap="square" lIns="91440" tIns="45720" rIns="91440" bIns="45720" anchor="ctr" anchorCtr="0">
            <a:spAutoFit/>
          </a:bodyPr>
          <a:lstStyle/>
          <a:p>
            <a:pPr eaLnBrk="1" hangingPunct="1"/>
            <a:r>
              <a:rPr lang="en-US" altLang="en-US" sz="4000" b="1" dirty="0">
                <a:solidFill>
                  <a:srgbClr val="CC3300"/>
                </a:solidFill>
              </a:rPr>
              <a:t>Dijkstra's Algorithm - 1</a:t>
            </a:r>
          </a:p>
        </p:txBody>
      </p:sp>
      <p:sp>
        <p:nvSpPr>
          <p:cNvPr id="70661" name="Slide Number Placeholder 3"/>
          <p:cNvSpPr txBox="1">
            <a:spLocks noGrp="1"/>
          </p:cNvSpPr>
          <p:nvPr/>
        </p:nvSpPr>
        <p:spPr>
          <a:xfrm>
            <a:off x="0" y="1271588"/>
            <a:ext cx="533400" cy="24447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lnSpc>
                <a:spcPct val="80000"/>
              </a:lnSpc>
              <a:spcBef>
                <a:spcPct val="0"/>
              </a:spcBef>
              <a:buFontTx/>
              <a:buNone/>
            </a:pPr>
            <a:r>
              <a:rPr lang="en-US" altLang="en-US" sz="1200" b="1" dirty="0">
                <a:solidFill>
                  <a:srgbClr val="FFFFFF"/>
                </a:solidFill>
                <a:latin typeface="Arial" panose="020B0604020202020204" pitchFamily="34" charset="0"/>
              </a:rPr>
              <a:t> </a:t>
            </a:r>
            <a:fld id="{9A0DB2DC-4C9A-4742-B13C-FB6460FD3503}" type="slidenum">
              <a:rPr lang="en-US" altLang="en-US" sz="1200" b="1" dirty="0">
                <a:solidFill>
                  <a:srgbClr val="FFFFFF"/>
                </a:solidFill>
                <a:latin typeface="Arial" panose="020B0604020202020204" pitchFamily="34" charset="0"/>
              </a:rPr>
              <a:t>45</a:t>
            </a:fld>
            <a:endParaRPr lang="en-US" altLang="en-US" sz="1200" b="1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70662" name="Text Box 8"/>
          <p:cNvSpPr txBox="1"/>
          <p:nvPr/>
        </p:nvSpPr>
        <p:spPr>
          <a:xfrm>
            <a:off x="381000" y="1295400"/>
            <a:ext cx="8229600" cy="28003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FontTx/>
              <a:buNone/>
            </a:pPr>
            <a:r>
              <a:rPr lang="en-US" altLang="en-US" sz="2200" dirty="0">
                <a:latin typeface="Arial" panose="020B0604020202020204" pitchFamily="34" charset="0"/>
              </a:rPr>
              <a:t>The main idea in applying the greedy-method pattern to the single-source shortestpath problem is to perform a “weighted” breadth-first search starting at the source vertex </a:t>
            </a:r>
            <a:r>
              <a:rPr lang="en-US" altLang="en-US" sz="2200" i="1" dirty="0">
                <a:latin typeface="Arial" panose="020B0604020202020204" pitchFamily="34" charset="0"/>
              </a:rPr>
              <a:t>s</a:t>
            </a:r>
            <a:r>
              <a:rPr lang="en-US" altLang="en-US" sz="2200" dirty="0">
                <a:latin typeface="Arial" panose="020B0604020202020204" pitchFamily="34" charset="0"/>
              </a:rPr>
              <a:t>. In particular, we can use the greedy method to develop an algorithm that iteratively grows a “cloud” of vertices out of </a:t>
            </a:r>
            <a:r>
              <a:rPr lang="en-US" altLang="en-US" sz="2200" i="1" dirty="0">
                <a:latin typeface="Arial" panose="020B0604020202020204" pitchFamily="34" charset="0"/>
              </a:rPr>
              <a:t>s</a:t>
            </a:r>
            <a:r>
              <a:rPr lang="en-US" altLang="en-US" sz="2200" dirty="0">
                <a:latin typeface="Arial" panose="020B0604020202020204" pitchFamily="34" charset="0"/>
              </a:rPr>
              <a:t>, with the vertices entering the cloud in order of their distances from </a:t>
            </a:r>
            <a:r>
              <a:rPr lang="en-US" altLang="en-US" sz="2200" i="1" dirty="0">
                <a:latin typeface="Arial" panose="020B0604020202020204" pitchFamily="34" charset="0"/>
              </a:rPr>
              <a:t>s</a:t>
            </a:r>
            <a:r>
              <a:rPr lang="en-US" altLang="en-US" sz="2200" dirty="0">
                <a:latin typeface="Arial" panose="020B0604020202020204" pitchFamily="34" charset="0"/>
              </a:rPr>
              <a:t>. Thus, in each iteration, the next vertex chosen is the vertex outside the cloud that is closest to </a:t>
            </a:r>
            <a:r>
              <a:rPr lang="en-US" altLang="en-US" sz="2200" i="1" dirty="0">
                <a:latin typeface="Arial" panose="020B0604020202020204" pitchFamily="34" charset="0"/>
              </a:rPr>
              <a:t>s</a:t>
            </a:r>
            <a:r>
              <a:rPr lang="en-US" altLang="en-US" sz="2200" dirty="0">
                <a:latin typeface="Arial" panose="020B0604020202020204" pitchFamily="34" charset="0"/>
              </a:rPr>
              <a:t>. 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Footer Placeholder 4"/>
          <p:cNvSpPr txBox="1">
            <a:spLocks noGrp="1"/>
          </p:cNvSpPr>
          <p:nvPr/>
        </p:nvSpPr>
        <p:spPr>
          <a:xfrm>
            <a:off x="2895600" y="6356350"/>
            <a:ext cx="3352800" cy="36512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FontTx/>
              <a:buNone/>
            </a:pPr>
            <a:r>
              <a:rPr lang="en-US" altLang="en-US" sz="1200" dirty="0">
                <a:solidFill>
                  <a:srgbClr val="898989"/>
                </a:solidFill>
                <a:latin typeface="Arial" panose="020B0604020202020204" pitchFamily="34" charset="0"/>
              </a:rPr>
              <a:t>Data Structures and Algorithms in Java </a:t>
            </a:r>
          </a:p>
        </p:txBody>
      </p:sp>
      <p:sp>
        <p:nvSpPr>
          <p:cNvPr id="72707" name="Slide Number Placeholder 5"/>
          <p:cNvSpPr txBox="1">
            <a:spLocks noGrp="1"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r" eaLnBrk="1" hangingPunct="1">
              <a:spcBef>
                <a:spcPct val="0"/>
              </a:spcBef>
              <a:buFontTx/>
              <a:buNone/>
            </a:pPr>
            <a:fld id="{9A0DB2DC-4C9A-4742-B13C-FB6460FD3503}" type="slidenum">
              <a:rPr lang="en-US" altLang="en-US" sz="1200" dirty="0">
                <a:solidFill>
                  <a:srgbClr val="898989"/>
                </a:solidFill>
                <a:latin typeface="Arial" panose="020B0604020202020204" pitchFamily="34" charset="0"/>
              </a:rPr>
              <a:t>46</a:t>
            </a:fld>
            <a:r>
              <a:rPr lang="en-US" altLang="en-US" sz="1200" dirty="0">
                <a:solidFill>
                  <a:srgbClr val="898989"/>
                </a:solidFill>
                <a:latin typeface="Arial" panose="020B0604020202020204" pitchFamily="34" charset="0"/>
              </a:rPr>
              <a:t>/36</a:t>
            </a:r>
          </a:p>
        </p:txBody>
      </p:sp>
      <p:sp>
        <p:nvSpPr>
          <p:cNvPr id="72708" name="Title 5"/>
          <p:cNvSpPr>
            <a:spLocks noGrp="1"/>
          </p:cNvSpPr>
          <p:nvPr>
            <p:ph type="title"/>
          </p:nvPr>
        </p:nvSpPr>
        <p:spPr>
          <a:xfrm>
            <a:off x="381000" y="365125"/>
            <a:ext cx="8229600" cy="701675"/>
          </a:xfrm>
        </p:spPr>
        <p:txBody>
          <a:bodyPr vert="horz" wrap="square" lIns="91440" tIns="45720" rIns="91440" bIns="45720" anchor="ctr" anchorCtr="0">
            <a:spAutoFit/>
          </a:bodyPr>
          <a:lstStyle/>
          <a:p>
            <a:pPr eaLnBrk="1" hangingPunct="1"/>
            <a:r>
              <a:rPr lang="en-US" altLang="en-US" sz="4000" b="1" dirty="0">
                <a:solidFill>
                  <a:srgbClr val="CC3300"/>
                </a:solidFill>
              </a:rPr>
              <a:t>Dijkstra's Algorithm - 1</a:t>
            </a:r>
          </a:p>
        </p:txBody>
      </p:sp>
      <p:sp>
        <p:nvSpPr>
          <p:cNvPr id="72709" name="Slide Number Placeholder 3"/>
          <p:cNvSpPr txBox="1">
            <a:spLocks noGrp="1"/>
          </p:cNvSpPr>
          <p:nvPr/>
        </p:nvSpPr>
        <p:spPr>
          <a:xfrm>
            <a:off x="0" y="1271588"/>
            <a:ext cx="533400" cy="24447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lnSpc>
                <a:spcPct val="80000"/>
              </a:lnSpc>
              <a:spcBef>
                <a:spcPct val="0"/>
              </a:spcBef>
              <a:buFontTx/>
              <a:buNone/>
            </a:pPr>
            <a:r>
              <a:rPr lang="en-US" altLang="en-US" sz="1200" b="1" dirty="0">
                <a:solidFill>
                  <a:srgbClr val="FFFFFF"/>
                </a:solidFill>
                <a:latin typeface="Arial" panose="020B0604020202020204" pitchFamily="34" charset="0"/>
              </a:rPr>
              <a:t> </a:t>
            </a:r>
            <a:fld id="{9A0DB2DC-4C9A-4742-B13C-FB6460FD3503}" type="slidenum">
              <a:rPr lang="en-US" altLang="en-US" sz="1200" b="1" dirty="0">
                <a:solidFill>
                  <a:srgbClr val="FFFFFF"/>
                </a:solidFill>
                <a:latin typeface="Arial" panose="020B0604020202020204" pitchFamily="34" charset="0"/>
              </a:rPr>
              <a:t>46</a:t>
            </a:fld>
            <a:endParaRPr lang="en-US" altLang="en-US" sz="1200" b="1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72710" name="Text Box 8"/>
          <p:cNvSpPr txBox="1"/>
          <p:nvPr/>
        </p:nvSpPr>
        <p:spPr>
          <a:xfrm>
            <a:off x="381000" y="1295400"/>
            <a:ext cx="8229600" cy="28003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FontTx/>
              <a:buNone/>
            </a:pPr>
            <a:r>
              <a:rPr lang="en-US" altLang="en-US" sz="2200" dirty="0">
                <a:latin typeface="Arial" panose="020B0604020202020204" pitchFamily="34" charset="0"/>
              </a:rPr>
              <a:t>The algorithm terminates when no more vertices are outside the cloud (or when those outside the cloud are not connected to those within the cloud), at which point we have a shortest path from </a:t>
            </a:r>
            <a:r>
              <a:rPr lang="en-US" altLang="en-US" sz="2200" i="1" dirty="0">
                <a:latin typeface="Arial" panose="020B0604020202020204" pitchFamily="34" charset="0"/>
              </a:rPr>
              <a:t>s </a:t>
            </a:r>
            <a:r>
              <a:rPr lang="en-US" altLang="en-US" sz="2200" dirty="0">
                <a:latin typeface="Arial" panose="020B0604020202020204" pitchFamily="34" charset="0"/>
              </a:rPr>
              <a:t>to every vertex of </a:t>
            </a:r>
            <a:r>
              <a:rPr lang="en-US" altLang="en-US" sz="2200" i="1" dirty="0">
                <a:latin typeface="Arial" panose="020B0604020202020204" pitchFamily="34" charset="0"/>
              </a:rPr>
              <a:t>G </a:t>
            </a:r>
            <a:r>
              <a:rPr lang="en-US" altLang="en-US" sz="2200" dirty="0">
                <a:latin typeface="Arial" panose="020B0604020202020204" pitchFamily="34" charset="0"/>
              </a:rPr>
              <a:t>that is reachable from </a:t>
            </a:r>
            <a:r>
              <a:rPr lang="en-US" altLang="en-US" sz="2200" i="1" dirty="0">
                <a:latin typeface="Arial" panose="020B0604020202020204" pitchFamily="34" charset="0"/>
              </a:rPr>
              <a:t>s</a:t>
            </a:r>
            <a:r>
              <a:rPr lang="en-US" altLang="en-US" sz="2200" dirty="0">
                <a:latin typeface="Arial" panose="020B0604020202020204" pitchFamily="34" charset="0"/>
              </a:rPr>
              <a:t>. This approach is a simple, but nevertheless powerful, example of the greedy-method design pattern. Applying the greedy method to the single-source, shortest-path problem, results in an algorithm known as </a:t>
            </a:r>
            <a:r>
              <a:rPr lang="en-US" altLang="en-US" sz="2200" b="1" i="1" dirty="0">
                <a:latin typeface="Arial" panose="020B0604020202020204" pitchFamily="34" charset="0"/>
              </a:rPr>
              <a:t>Dijkstra’s algorithm</a:t>
            </a:r>
            <a:r>
              <a:rPr lang="en-US" altLang="en-US" sz="2200" dirty="0">
                <a:latin typeface="Arial" panose="020B0604020202020204" pitchFamily="34" charset="0"/>
              </a:rPr>
              <a:t>.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Footer Placeholder 4"/>
          <p:cNvSpPr txBox="1">
            <a:spLocks noGrp="1"/>
          </p:cNvSpPr>
          <p:nvPr>
            <p:ph type="ftr" sz="quarter" idx="11"/>
          </p:nvPr>
        </p:nvSpPr>
        <p:spPr>
          <a:noFill/>
          <a:ln>
            <a:noFill/>
          </a:ln>
        </p:spPr>
        <p:txBody>
          <a:bodyPr anchor="ctr" anchorCtr="0"/>
          <a:lstStyle/>
          <a:p>
            <a:pPr marL="0" indent="0" algn="ctr" eaLnBrk="1" hangingPunct="1">
              <a:spcBef>
                <a:spcPct val="0"/>
              </a:spcBef>
              <a:buFontTx/>
              <a:buNone/>
            </a:pPr>
            <a:r>
              <a:rPr lang="en-US" altLang="en-US" sz="1200" dirty="0">
                <a:solidFill>
                  <a:srgbClr val="898989"/>
                </a:solidFill>
                <a:latin typeface="Arial" panose="020B0604020202020204" pitchFamily="34" charset="0"/>
              </a:rPr>
              <a:t>Data Structures and Algorithms in Java </a:t>
            </a:r>
          </a:p>
        </p:txBody>
      </p:sp>
      <p:sp>
        <p:nvSpPr>
          <p:cNvPr id="74755" name="Slide Number Placeholder 5"/>
          <p:cNvSpPr txBox="1">
            <a:spLocks noGrp="1"/>
          </p:cNvSpPr>
          <p:nvPr>
            <p:ph type="sldNum" sz="quarter" idx="12"/>
          </p:nvPr>
        </p:nvSpPr>
        <p:spPr>
          <a:noFill/>
          <a:ln>
            <a:noFill/>
          </a:ln>
        </p:spPr>
        <p:txBody>
          <a:bodyPr anchor="ctr" anchorCtr="0"/>
          <a:lstStyle/>
          <a:p>
            <a:pPr marL="0" indent="0" algn="r" eaLnBrk="1" hangingPunct="1">
              <a:spcBef>
                <a:spcPct val="0"/>
              </a:spcBef>
              <a:buFontTx/>
              <a:buNone/>
            </a:pPr>
            <a:fld id="{9A0DB2DC-4C9A-4742-B13C-FB6460FD3503}" type="slidenum">
              <a:rPr lang="en-US" altLang="en-US" sz="1200" dirty="0">
                <a:solidFill>
                  <a:srgbClr val="898989"/>
                </a:solidFill>
                <a:latin typeface="Arial" panose="020B0604020202020204" pitchFamily="34" charset="0"/>
              </a:rPr>
              <a:t>47</a:t>
            </a:fld>
            <a:r>
              <a:rPr lang="en-US" altLang="en-US" sz="1200" dirty="0">
                <a:solidFill>
                  <a:srgbClr val="898989"/>
                </a:solidFill>
                <a:latin typeface="Arial" panose="020B0604020202020204" pitchFamily="34" charset="0"/>
              </a:rPr>
              <a:t>/36</a:t>
            </a:r>
          </a:p>
        </p:txBody>
      </p:sp>
      <p:sp>
        <p:nvSpPr>
          <p:cNvPr id="74756" name="Title 5"/>
          <p:cNvSpPr>
            <a:spLocks noGrp="1"/>
          </p:cNvSpPr>
          <p:nvPr>
            <p:ph type="title"/>
          </p:nvPr>
        </p:nvSpPr>
        <p:spPr>
          <a:xfrm>
            <a:off x="381000" y="365125"/>
            <a:ext cx="8229600" cy="701675"/>
          </a:xfrm>
        </p:spPr>
        <p:txBody>
          <a:bodyPr vert="horz" wrap="square" lIns="91440" tIns="45720" rIns="91440" bIns="45720" anchor="ctr" anchorCtr="0">
            <a:spAutoFit/>
          </a:bodyPr>
          <a:lstStyle/>
          <a:p>
            <a:pPr eaLnBrk="1" hangingPunct="1"/>
            <a:r>
              <a:rPr lang="en-US" altLang="en-US" sz="4000" b="1" dirty="0">
                <a:solidFill>
                  <a:srgbClr val="CC3300"/>
                </a:solidFill>
              </a:rPr>
              <a:t>Dijkstra's Algorithm - 2</a:t>
            </a:r>
          </a:p>
        </p:txBody>
      </p:sp>
      <p:sp>
        <p:nvSpPr>
          <p:cNvPr id="74757" name="Slide Number Placeholder 3"/>
          <p:cNvSpPr txBox="1">
            <a:spLocks noGrp="1"/>
          </p:cNvSpPr>
          <p:nvPr/>
        </p:nvSpPr>
        <p:spPr>
          <a:xfrm>
            <a:off x="0" y="1271588"/>
            <a:ext cx="533400" cy="24447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lnSpc>
                <a:spcPct val="80000"/>
              </a:lnSpc>
              <a:spcBef>
                <a:spcPct val="0"/>
              </a:spcBef>
              <a:buFontTx/>
              <a:buNone/>
            </a:pPr>
            <a:r>
              <a:rPr lang="en-US" altLang="en-US" sz="1200" b="1" dirty="0">
                <a:solidFill>
                  <a:srgbClr val="FFFFFF"/>
                </a:solidFill>
                <a:latin typeface="Arial" panose="020B0604020202020204" pitchFamily="34" charset="0"/>
              </a:rPr>
              <a:t> </a:t>
            </a:r>
            <a:fld id="{9A0DB2DC-4C9A-4742-B13C-FB6460FD3503}" type="slidenum">
              <a:rPr lang="en-US" altLang="en-US" sz="1200" b="1" dirty="0">
                <a:solidFill>
                  <a:srgbClr val="FFFFFF"/>
                </a:solidFill>
                <a:latin typeface="Arial" panose="020B0604020202020204" pitchFamily="34" charset="0"/>
              </a:rPr>
              <a:t>47</a:t>
            </a:fld>
            <a:endParaRPr lang="en-US" altLang="en-US" sz="1200" b="1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58374" name="Text Box 3"/>
          <p:cNvSpPr txBox="1">
            <a:spLocks noChangeArrowheads="1"/>
          </p:cNvSpPr>
          <p:nvPr/>
        </p:nvSpPr>
        <p:spPr bwMode="auto">
          <a:xfrm>
            <a:off x="914400" y="1295400"/>
            <a:ext cx="8534400" cy="50165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4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4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4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4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4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DijkstraAlgorithm</a:t>
            </a:r>
            <a:endParaRPr kumimoji="0" lang="en-US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(</a:t>
            </a:r>
            <a:r>
              <a:rPr kumimoji="0" lang="en-US" altLang="en-US" sz="2000" b="1" i="1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non-</a:t>
            </a:r>
            <a:r>
              <a:rPr kumimoji="0" lang="en-US" altLang="en-US" sz="2000" b="1" i="1" u="none" strike="noStrike" kern="1200" cap="none" spc="0" normalizeH="0" baseline="0" noProof="0" dirty="0" err="1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gegative</a:t>
            </a:r>
            <a:r>
              <a:rPr kumimoji="0" lang="en-US" altLang="en-US" sz="2000" b="1" i="1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weighted simple digraph, </a:t>
            </a: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en-US" sz="2000" b="1" i="1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vertex first</a:t>
            </a:r>
            <a:r>
              <a:rPr kumimoji="0" lang="en-US" altLang="en-US" sz="20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)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en-US" sz="20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for all vertices  v:	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en-US" sz="20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	</a:t>
            </a:r>
            <a:r>
              <a:rPr kumimoji="0" lang="en-US" altLang="en-US" sz="2000" b="0" i="1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currDist</a:t>
            </a:r>
            <a:r>
              <a:rPr kumimoji="0" lang="en-US" altLang="en-US" sz="20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(v) = </a:t>
            </a:r>
            <a:r>
              <a:rPr kumimoji="0" lang="en-US" altLang="en-US" sz="20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  <a:sym typeface="Symbol" panose="05050102010706020507" pitchFamily="18" charset="2"/>
              </a:rPr>
              <a:t>;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en-US" sz="2000" b="0" i="1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currDist</a:t>
            </a:r>
            <a:r>
              <a:rPr kumimoji="0" lang="en-US" altLang="en-US" sz="20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(first) = 0;</a:t>
            </a:r>
            <a:endParaRPr kumimoji="0" lang="en-US" altLang="en-US" sz="2000" b="0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n-ea"/>
              <a:cs typeface="+mn-cs"/>
              <a:sym typeface="Symbol" panose="05050102010706020507" pitchFamily="18" charset="2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en-US" sz="2000" b="0" i="1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toBeChecked</a:t>
            </a:r>
            <a:r>
              <a:rPr kumimoji="0" lang="en-US" altLang="en-US" sz="20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= V (all vertices);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en-US" sz="20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checked = empty;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en-US" sz="20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while </a:t>
            </a:r>
            <a:r>
              <a:rPr kumimoji="0" lang="en-US" altLang="en-US" sz="2000" b="0" i="1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toBeChecked</a:t>
            </a:r>
            <a:r>
              <a:rPr kumimoji="0" lang="en-US" altLang="en-US" sz="20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is not empty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en-US" sz="20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	u = a vertex in </a:t>
            </a:r>
            <a:r>
              <a:rPr kumimoji="0" lang="en-US" altLang="en-US" sz="2000" b="0" i="1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toBeChecked</a:t>
            </a:r>
            <a:r>
              <a:rPr kumimoji="0" lang="en-US" altLang="en-US" sz="20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with </a:t>
            </a:r>
            <a:r>
              <a:rPr kumimoji="0" lang="en-US" altLang="en-US" sz="2000" b="0" i="1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min.currDist</a:t>
            </a:r>
            <a:r>
              <a:rPr kumimoji="0" lang="en-US" altLang="en-US" sz="20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(u);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en-US" sz="20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	remove u from </a:t>
            </a:r>
            <a:r>
              <a:rPr kumimoji="0" lang="en-US" altLang="en-US" sz="2000" b="0" i="1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toBeChecked</a:t>
            </a:r>
            <a:r>
              <a:rPr kumimoji="0" lang="en-US" altLang="en-US" sz="20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and add to checked;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en-US" sz="20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	for all vertices v adjacent to u and in </a:t>
            </a:r>
            <a:r>
              <a:rPr kumimoji="0" lang="en-US" altLang="en-US" sz="2000" b="0" i="1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toBeChecked</a:t>
            </a:r>
            <a:endParaRPr kumimoji="0" lang="en-US" altLang="en-US" sz="2000" b="0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en-US" sz="20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 		if (</a:t>
            </a:r>
            <a:r>
              <a:rPr kumimoji="0" lang="en-US" altLang="en-US" sz="2000" b="0" i="1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currDist</a:t>
            </a:r>
            <a:r>
              <a:rPr kumimoji="0" lang="en-US" altLang="en-US" sz="20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(v) &gt; </a:t>
            </a:r>
            <a:r>
              <a:rPr kumimoji="0" lang="en-US" altLang="en-US" sz="2000" b="0" i="1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currDist</a:t>
            </a:r>
            <a:r>
              <a:rPr kumimoji="0" lang="en-US" altLang="en-US" sz="20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(u) + weight(edge(</a:t>
            </a:r>
            <a:r>
              <a:rPr kumimoji="0" lang="en-US" altLang="en-US" sz="2000" b="0" i="1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uv</a:t>
            </a:r>
            <a:r>
              <a:rPr kumimoji="0" lang="en-US" altLang="en-US" sz="20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)))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en-US" sz="20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 			 </a:t>
            </a:r>
            <a:r>
              <a:rPr kumimoji="0" lang="en-US" altLang="en-US" sz="2000" b="0" i="1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currDist</a:t>
            </a:r>
            <a:r>
              <a:rPr kumimoji="0" lang="en-US" altLang="en-US" sz="20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(v) = </a:t>
            </a:r>
            <a:r>
              <a:rPr kumimoji="0" lang="en-US" altLang="en-US" sz="2000" b="0" i="1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currDist</a:t>
            </a:r>
            <a:r>
              <a:rPr kumimoji="0" lang="en-US" altLang="en-US" sz="20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(u) + weight(edge(</a:t>
            </a:r>
            <a:r>
              <a:rPr kumimoji="0" lang="en-US" altLang="en-US" sz="2000" b="0" i="1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uv</a:t>
            </a:r>
            <a:r>
              <a:rPr kumimoji="0" lang="en-US" altLang="en-US" sz="20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))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en-US" sz="20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   			</a:t>
            </a:r>
            <a:r>
              <a:rPr kumimoji="0" lang="en-US" altLang="en-US" sz="2000" b="0" i="1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predeccessor</a:t>
            </a:r>
            <a:r>
              <a:rPr kumimoji="0" lang="en-US" altLang="en-US" sz="20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(v) = u;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en-US" sz="20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  			</a:t>
            </a:r>
          </a:p>
        </p:txBody>
      </p:sp>
      <p:pic>
        <p:nvPicPr>
          <p:cNvPr id="74759" name="Picture 4"/>
          <p:cNvPicPr>
            <a:picLocks noChangeAspect="1"/>
          </p:cNvPicPr>
          <p:nvPr/>
        </p:nvPicPr>
        <p:blipFill>
          <a:blip r:embed="rId3"/>
          <a:srcRect b="4546"/>
          <a:stretch>
            <a:fillRect/>
          </a:stretch>
        </p:blipFill>
        <p:spPr>
          <a:xfrm>
            <a:off x="7242175" y="136525"/>
            <a:ext cx="1608138" cy="20478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80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6425" y="1016000"/>
            <a:ext cx="4727575" cy="37639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225425" y="2057400"/>
            <a:ext cx="8382000" cy="452437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sz="4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4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4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4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4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DijkstraAlgorithm</a:t>
            </a:r>
            <a:endParaRPr kumimoji="0" lang="en-US" altLang="en-US" sz="1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(</a:t>
            </a:r>
            <a:r>
              <a:rPr kumimoji="0" lang="en-US" altLang="en-US" sz="1800" b="1" i="1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non-</a:t>
            </a:r>
            <a:r>
              <a:rPr kumimoji="0" lang="en-US" altLang="en-US" sz="1800" b="1" i="1" u="none" strike="noStrike" kern="1200" cap="none" spc="0" normalizeH="0" baseline="0" noProof="0" dirty="0" err="1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gegative</a:t>
            </a:r>
            <a:r>
              <a:rPr kumimoji="0" lang="en-US" altLang="en-US" sz="1800" b="1" i="1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weighted simple digraph, </a:t>
            </a: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en-US" sz="1800" b="1" i="1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vertex first</a:t>
            </a:r>
            <a:r>
              <a:rPr kumimoji="0" lang="en-US" altLang="en-US" sz="18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)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en-US" sz="18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for all vertices  v:	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en-US" sz="18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	</a:t>
            </a:r>
            <a:r>
              <a:rPr kumimoji="0" lang="en-US" altLang="en-US" sz="1800" b="0" i="1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currDist</a:t>
            </a:r>
            <a:r>
              <a:rPr kumimoji="0" lang="en-US" altLang="en-US" sz="18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(v) = </a:t>
            </a:r>
            <a:r>
              <a:rPr kumimoji="0" lang="en-US" altLang="en-US" sz="18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  <a:sym typeface="Symbol" panose="05050102010706020507" pitchFamily="18" charset="2"/>
              </a:rPr>
              <a:t>;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en-US" sz="1800" b="0" i="1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currDist</a:t>
            </a:r>
            <a:r>
              <a:rPr kumimoji="0" lang="en-US" altLang="en-US" sz="18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(first) = 0;</a:t>
            </a:r>
            <a:endParaRPr kumimoji="0" lang="en-US" altLang="en-US" sz="1800" b="0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n-ea"/>
              <a:cs typeface="+mn-cs"/>
              <a:sym typeface="Symbol" panose="05050102010706020507" pitchFamily="18" charset="2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en-US" sz="1800" b="0" i="1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toBeChecked</a:t>
            </a:r>
            <a:r>
              <a:rPr kumimoji="0" lang="en-US" altLang="en-US" sz="18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= V (all vertices);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en-US" sz="18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checked = empty;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en-US" sz="18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while </a:t>
            </a:r>
            <a:r>
              <a:rPr kumimoji="0" lang="en-US" altLang="en-US" sz="1800" b="0" i="1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toBeChecked</a:t>
            </a:r>
            <a:r>
              <a:rPr kumimoji="0" lang="en-US" altLang="en-US" sz="18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is not empty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en-US" sz="18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	u = a vertex in </a:t>
            </a:r>
            <a:r>
              <a:rPr kumimoji="0" lang="en-US" altLang="en-US" sz="1800" b="0" i="1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toBeChecked</a:t>
            </a:r>
            <a:r>
              <a:rPr kumimoji="0" lang="en-US" altLang="en-US" sz="18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with </a:t>
            </a:r>
            <a:r>
              <a:rPr kumimoji="0" lang="en-US" altLang="en-US" sz="1800" b="0" i="1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min.currDist</a:t>
            </a:r>
            <a:r>
              <a:rPr kumimoji="0" lang="en-US" altLang="en-US" sz="18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(u);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en-US" sz="18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	remove u from </a:t>
            </a:r>
            <a:r>
              <a:rPr kumimoji="0" lang="en-US" altLang="en-US" sz="1800" b="0" i="1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toBeChecked</a:t>
            </a:r>
            <a:r>
              <a:rPr kumimoji="0" lang="en-US" altLang="en-US" sz="18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and add to checked;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en-US" sz="18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	for all vertices v adjacent to u and in </a:t>
            </a:r>
            <a:r>
              <a:rPr kumimoji="0" lang="en-US" altLang="en-US" sz="1800" b="0" i="1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toBeChecked</a:t>
            </a:r>
            <a:endParaRPr kumimoji="0" lang="en-US" altLang="en-US" sz="1800" b="0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en-US" sz="18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 		if (</a:t>
            </a:r>
            <a:r>
              <a:rPr kumimoji="0" lang="en-US" altLang="en-US" sz="1800" b="0" i="1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currDist</a:t>
            </a:r>
            <a:r>
              <a:rPr kumimoji="0" lang="en-US" altLang="en-US" sz="18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(v) &gt; </a:t>
            </a:r>
            <a:r>
              <a:rPr kumimoji="0" lang="en-US" altLang="en-US" sz="1800" b="0" i="1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currDist</a:t>
            </a:r>
            <a:r>
              <a:rPr kumimoji="0" lang="en-US" altLang="en-US" sz="18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(u) + weight(edge(</a:t>
            </a:r>
            <a:r>
              <a:rPr kumimoji="0" lang="en-US" altLang="en-US" sz="1800" b="0" i="1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uv</a:t>
            </a:r>
            <a:r>
              <a:rPr kumimoji="0" lang="en-US" altLang="en-US" sz="18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)))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en-US" sz="18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 			 </a:t>
            </a:r>
            <a:r>
              <a:rPr kumimoji="0" lang="en-US" altLang="en-US" sz="1800" b="0" i="1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currDist</a:t>
            </a:r>
            <a:r>
              <a:rPr kumimoji="0" lang="en-US" altLang="en-US" sz="18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(v) = </a:t>
            </a:r>
            <a:r>
              <a:rPr kumimoji="0" lang="en-US" altLang="en-US" sz="1800" b="0" i="1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currDist</a:t>
            </a:r>
            <a:r>
              <a:rPr kumimoji="0" lang="en-US" altLang="en-US" sz="18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(u) + weight(edge(</a:t>
            </a:r>
            <a:r>
              <a:rPr kumimoji="0" lang="en-US" altLang="en-US" sz="1800" b="0" i="1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uv</a:t>
            </a:r>
            <a:r>
              <a:rPr kumimoji="0" lang="en-US" altLang="en-US" sz="18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))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en-US" sz="18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   			</a:t>
            </a:r>
            <a:r>
              <a:rPr kumimoji="0" lang="en-US" altLang="en-US" sz="1800" b="0" i="1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predeccessor</a:t>
            </a:r>
            <a:r>
              <a:rPr kumimoji="0" lang="en-US" altLang="en-US" sz="18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(v) = u;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en-US" sz="18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  			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Footer Placeholder 4"/>
          <p:cNvSpPr txBox="1">
            <a:spLocks noGrp="1"/>
          </p:cNvSpPr>
          <p:nvPr>
            <p:ph type="ftr" sz="quarter" idx="11"/>
          </p:nvPr>
        </p:nvSpPr>
        <p:spPr>
          <a:noFill/>
          <a:ln>
            <a:noFill/>
          </a:ln>
        </p:spPr>
        <p:txBody>
          <a:bodyPr anchor="ctr" anchorCtr="0"/>
          <a:lstStyle/>
          <a:p>
            <a:pPr marL="0" indent="0" algn="ctr" eaLnBrk="1" hangingPunct="1">
              <a:spcBef>
                <a:spcPct val="0"/>
              </a:spcBef>
              <a:buFontTx/>
              <a:buNone/>
            </a:pPr>
            <a:r>
              <a:rPr lang="en-US" altLang="en-US" sz="1200" dirty="0">
                <a:solidFill>
                  <a:srgbClr val="898989"/>
                </a:solidFill>
                <a:latin typeface="Arial" panose="020B0604020202020204" pitchFamily="34" charset="0"/>
              </a:rPr>
              <a:t>Data Structures and Algorithms in Java </a:t>
            </a:r>
          </a:p>
        </p:txBody>
      </p:sp>
      <p:sp>
        <p:nvSpPr>
          <p:cNvPr id="77827" name="Slide Number Placeholder 5"/>
          <p:cNvSpPr txBox="1">
            <a:spLocks noGrp="1"/>
          </p:cNvSpPr>
          <p:nvPr>
            <p:ph type="sldNum" sz="quarter" idx="12"/>
          </p:nvPr>
        </p:nvSpPr>
        <p:spPr>
          <a:noFill/>
          <a:ln>
            <a:noFill/>
          </a:ln>
        </p:spPr>
        <p:txBody>
          <a:bodyPr anchor="ctr" anchorCtr="0"/>
          <a:lstStyle/>
          <a:p>
            <a:pPr marL="0" indent="0" algn="r" eaLnBrk="1" hangingPunct="1">
              <a:spcBef>
                <a:spcPct val="0"/>
              </a:spcBef>
              <a:buFontTx/>
              <a:buNone/>
            </a:pPr>
            <a:fld id="{9A0DB2DC-4C9A-4742-B13C-FB6460FD3503}" type="slidenum">
              <a:rPr lang="en-US" altLang="en-US" sz="1200" dirty="0">
                <a:solidFill>
                  <a:srgbClr val="898989"/>
                </a:solidFill>
                <a:latin typeface="Arial" panose="020B0604020202020204" pitchFamily="34" charset="0"/>
              </a:rPr>
              <a:t>49</a:t>
            </a:fld>
            <a:r>
              <a:rPr lang="en-US" altLang="en-US" sz="1200" dirty="0">
                <a:solidFill>
                  <a:srgbClr val="898989"/>
                </a:solidFill>
                <a:latin typeface="Arial" panose="020B0604020202020204" pitchFamily="34" charset="0"/>
              </a:rPr>
              <a:t>/36</a:t>
            </a:r>
          </a:p>
        </p:txBody>
      </p:sp>
      <p:sp>
        <p:nvSpPr>
          <p:cNvPr id="77828" name="Title 5"/>
          <p:cNvSpPr>
            <a:spLocks noGrp="1"/>
          </p:cNvSpPr>
          <p:nvPr>
            <p:ph type="title"/>
          </p:nvPr>
        </p:nvSpPr>
        <p:spPr>
          <a:xfrm>
            <a:off x="1447800" y="0"/>
            <a:ext cx="6705600" cy="641350"/>
          </a:xfrm>
        </p:spPr>
        <p:txBody>
          <a:bodyPr vert="horz" wrap="square" lIns="91440" tIns="45720" rIns="91440" bIns="45720" anchor="ctr" anchorCtr="0">
            <a:spAutoFit/>
          </a:bodyPr>
          <a:lstStyle/>
          <a:p>
            <a:pPr eaLnBrk="1" hangingPunct="1"/>
            <a:r>
              <a:rPr lang="en-US" altLang="en-US" sz="3600" b="1" dirty="0">
                <a:solidFill>
                  <a:srgbClr val="CC3300"/>
                </a:solidFill>
              </a:rPr>
              <a:t>Dijkstra's Algorithm example - 1</a:t>
            </a:r>
          </a:p>
        </p:txBody>
      </p:sp>
      <p:sp>
        <p:nvSpPr>
          <p:cNvPr id="77829" name="Slide Number Placeholder 3"/>
          <p:cNvSpPr txBox="1">
            <a:spLocks noGrp="1"/>
          </p:cNvSpPr>
          <p:nvPr/>
        </p:nvSpPr>
        <p:spPr>
          <a:xfrm>
            <a:off x="0" y="1271588"/>
            <a:ext cx="533400" cy="24447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lnSpc>
                <a:spcPct val="80000"/>
              </a:lnSpc>
              <a:spcBef>
                <a:spcPct val="0"/>
              </a:spcBef>
              <a:buFontTx/>
              <a:buNone/>
            </a:pPr>
            <a:r>
              <a:rPr lang="en-US" altLang="en-US" sz="1200" b="1" dirty="0">
                <a:solidFill>
                  <a:srgbClr val="FFFFFF"/>
                </a:solidFill>
                <a:latin typeface="Arial" panose="020B0604020202020204" pitchFamily="34" charset="0"/>
              </a:rPr>
              <a:t> </a:t>
            </a:r>
            <a:fld id="{9A0DB2DC-4C9A-4742-B13C-FB6460FD3503}" type="slidenum">
              <a:rPr lang="en-US" altLang="en-US" sz="1200" b="1" dirty="0">
                <a:solidFill>
                  <a:srgbClr val="FFFFFF"/>
                </a:solidFill>
                <a:latin typeface="Arial" panose="020B0604020202020204" pitchFamily="34" charset="0"/>
              </a:rPr>
              <a:t>49</a:t>
            </a:fld>
            <a:endParaRPr lang="en-US" altLang="en-US" sz="1200" b="1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pic>
        <p:nvPicPr>
          <p:cNvPr id="77830" name="Picture 2" descr="C:\Documents and Settings\tandt\My Documents\Teaching\FU\DSA\_materials\_biss\week4\Dijksta_Anim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" y="1393825"/>
            <a:ext cx="3581400" cy="280828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7831" name="Text Box 5"/>
          <p:cNvSpPr txBox="1"/>
          <p:nvPr/>
        </p:nvSpPr>
        <p:spPr>
          <a:xfrm>
            <a:off x="4019550" y="4276725"/>
            <a:ext cx="4229100" cy="2101850"/>
          </a:xfrm>
          <a:prstGeom prst="rect">
            <a:avLst/>
          </a:prstGeom>
          <a:solidFill>
            <a:srgbClr val="CCFFFF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FontTx/>
              <a:buNone/>
            </a:pPr>
            <a:r>
              <a:rPr lang="en-US" altLang="en-US" sz="1400" dirty="0">
                <a:latin typeface="Arial" panose="020B0604020202020204" pitchFamily="34" charset="0"/>
              </a:rPr>
              <a:t>Dijkstra’s algorithm keeps </a:t>
            </a:r>
            <a:r>
              <a:rPr lang="en-US" altLang="en-US" sz="1400" i="1" dirty="0">
                <a:latin typeface="Arial" panose="020B0604020202020204" pitchFamily="34" charset="0"/>
              </a:rPr>
              <a:t>two</a:t>
            </a:r>
            <a:r>
              <a:rPr lang="en-US" altLang="en-US" sz="1400" dirty="0">
                <a:latin typeface="Arial" panose="020B0604020202020204" pitchFamily="34" charset="0"/>
              </a:rPr>
              <a:t> sets of vertices:</a:t>
            </a:r>
          </a:p>
          <a:p>
            <a:pPr marL="457200" lvl="1" indent="0" eaLnBrk="1" hangingPunct="1">
              <a:spcBef>
                <a:spcPct val="0"/>
              </a:spcBef>
              <a:buFontTx/>
              <a:buNone/>
            </a:pPr>
            <a:r>
              <a:rPr lang="en-US" altLang="en-US" sz="1400" b="1" dirty="0">
                <a:latin typeface="Arial" panose="020B0604020202020204" pitchFamily="34" charset="0"/>
              </a:rPr>
              <a:t>S</a:t>
            </a:r>
            <a:r>
              <a:rPr lang="en-US" altLang="en-US" sz="1400" b="1" dirty="0">
                <a:solidFill>
                  <a:srgbClr val="063DE8"/>
                </a:solidFill>
                <a:latin typeface="Arial" panose="020B0604020202020204" pitchFamily="34" charset="0"/>
              </a:rPr>
              <a:t>           Vertices whose shortest paths  	    have already been determined</a:t>
            </a:r>
            <a:br>
              <a:rPr lang="en-US" altLang="en-US" sz="1400" b="1" dirty="0">
                <a:solidFill>
                  <a:srgbClr val="063DE8"/>
                </a:solidFill>
                <a:latin typeface="Arial" panose="020B0604020202020204" pitchFamily="34" charset="0"/>
              </a:rPr>
            </a:br>
            <a:r>
              <a:rPr lang="en-US" altLang="en-US" sz="1400" b="1" dirty="0">
                <a:latin typeface="Arial" panose="020B0604020202020204" pitchFamily="34" charset="0"/>
              </a:rPr>
              <a:t>V-S</a:t>
            </a:r>
            <a:r>
              <a:rPr lang="en-US" altLang="en-US" sz="1400" b="1" dirty="0">
                <a:solidFill>
                  <a:srgbClr val="063DE8"/>
                </a:solidFill>
                <a:latin typeface="Arial" panose="020B0604020202020204" pitchFamily="34" charset="0"/>
              </a:rPr>
              <a:t>       Remainder</a:t>
            </a:r>
          </a:p>
          <a:p>
            <a:pPr marL="0" lvl="0" indent="0" eaLnBrk="1" hangingPunct="1">
              <a:spcBef>
                <a:spcPct val="0"/>
              </a:spcBef>
              <a:buFontTx/>
              <a:buNone/>
            </a:pPr>
            <a:r>
              <a:rPr lang="en-US" altLang="en-US" sz="1400" dirty="0">
                <a:latin typeface="Arial" panose="020B0604020202020204" pitchFamily="34" charset="0"/>
              </a:rPr>
              <a:t>Also</a:t>
            </a:r>
          </a:p>
          <a:p>
            <a:pPr marL="457200" lvl="1" indent="0" eaLnBrk="1" hangingPunct="1">
              <a:spcBef>
                <a:spcPct val="0"/>
              </a:spcBef>
              <a:buFontTx/>
              <a:buNone/>
            </a:pPr>
            <a:r>
              <a:rPr lang="en-US" altLang="en-US" sz="1400" b="1" dirty="0">
                <a:latin typeface="Arial" panose="020B0604020202020204" pitchFamily="34" charset="0"/>
              </a:rPr>
              <a:t>dis</a:t>
            </a:r>
            <a:r>
              <a:rPr lang="en-US" altLang="en-US" sz="1400" b="1" dirty="0">
                <a:solidFill>
                  <a:srgbClr val="063DE8"/>
                </a:solidFill>
                <a:latin typeface="Arial" panose="020B0604020202020204" pitchFamily="34" charset="0"/>
              </a:rPr>
              <a:t>          Best estimates of shortest path 	      to each vertex</a:t>
            </a:r>
            <a:br>
              <a:rPr lang="en-US" altLang="en-US" sz="1400" b="1" dirty="0">
                <a:solidFill>
                  <a:srgbClr val="063DE8"/>
                </a:solidFill>
                <a:latin typeface="Arial" panose="020B0604020202020204" pitchFamily="34" charset="0"/>
              </a:rPr>
            </a:br>
            <a:r>
              <a:rPr lang="en-US" altLang="en-US" sz="1400" b="1" dirty="0">
                <a:latin typeface="Arial" panose="020B0604020202020204" pitchFamily="34" charset="0"/>
              </a:rPr>
              <a:t>pre</a:t>
            </a:r>
            <a:r>
              <a:rPr lang="en-US" altLang="en-US" sz="1400" b="1" dirty="0">
                <a:solidFill>
                  <a:srgbClr val="063DE8"/>
                </a:solidFill>
                <a:latin typeface="Arial" panose="020B0604020202020204" pitchFamily="34" charset="0"/>
              </a:rPr>
              <a:t>         Predecessors for each vertex</a:t>
            </a:r>
            <a:endParaRPr lang="en-US" altLang="en-US" sz="1400" b="1" dirty="0">
              <a:latin typeface="Arial" panose="020B0604020202020204" pitchFamily="34" charset="0"/>
            </a:endParaRPr>
          </a:p>
        </p:txBody>
      </p:sp>
      <p:sp>
        <p:nvSpPr>
          <p:cNvPr id="77832" name="Text Box 7"/>
          <p:cNvSpPr txBox="1"/>
          <p:nvPr/>
        </p:nvSpPr>
        <p:spPr>
          <a:xfrm>
            <a:off x="509588" y="4562475"/>
            <a:ext cx="2362200" cy="18161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FontTx/>
              <a:buNone/>
            </a:pPr>
            <a:r>
              <a:rPr lang="en-US" altLang="en-US" sz="1400" dirty="0">
                <a:latin typeface="Arial" panose="020B0604020202020204" pitchFamily="34" charset="0"/>
              </a:rPr>
              <a:t> int [][] b = {</a:t>
            </a:r>
          </a:p>
          <a:p>
            <a:pPr marL="0" lvl="0" indent="0" eaLnBrk="1" hangingPunct="1">
              <a:spcBef>
                <a:spcPct val="0"/>
              </a:spcBef>
              <a:buFontTx/>
              <a:buNone/>
            </a:pPr>
            <a:r>
              <a:rPr lang="en-US" altLang="en-US" sz="1400" dirty="0">
                <a:latin typeface="Arial" panose="020B0604020202020204" pitchFamily="34" charset="0"/>
              </a:rPr>
              <a:t>      {  0,   7,   9, 99, 99, 14},</a:t>
            </a:r>
          </a:p>
          <a:p>
            <a:pPr marL="0" lvl="0" indent="0" eaLnBrk="1" hangingPunct="1">
              <a:spcBef>
                <a:spcPct val="0"/>
              </a:spcBef>
              <a:buFontTx/>
              <a:buNone/>
            </a:pPr>
            <a:r>
              <a:rPr lang="en-US" altLang="en-US" sz="1400" dirty="0">
                <a:latin typeface="Arial" panose="020B0604020202020204" pitchFamily="34" charset="0"/>
              </a:rPr>
              <a:t>      {  7,   0, 10, 15, 99, 99},</a:t>
            </a:r>
          </a:p>
          <a:p>
            <a:pPr marL="0" lvl="0" indent="0" eaLnBrk="1" hangingPunct="1">
              <a:spcBef>
                <a:spcPct val="0"/>
              </a:spcBef>
              <a:buFontTx/>
              <a:buNone/>
            </a:pPr>
            <a:r>
              <a:rPr lang="en-US" altLang="en-US" sz="1400" dirty="0">
                <a:latin typeface="Arial" panose="020B0604020202020204" pitchFamily="34" charset="0"/>
              </a:rPr>
              <a:t>      {  9, 10,   0, 11, 99,   2},</a:t>
            </a:r>
          </a:p>
          <a:p>
            <a:pPr marL="0" lvl="0" indent="0" eaLnBrk="1" hangingPunct="1">
              <a:spcBef>
                <a:spcPct val="0"/>
              </a:spcBef>
              <a:buFontTx/>
              <a:buNone/>
            </a:pPr>
            <a:r>
              <a:rPr lang="en-US" altLang="en-US" sz="1400" dirty="0">
                <a:latin typeface="Arial" panose="020B0604020202020204" pitchFamily="34" charset="0"/>
              </a:rPr>
              <a:t>      {99, 15, 11,   0,   6, 99},</a:t>
            </a:r>
          </a:p>
          <a:p>
            <a:pPr marL="0" lvl="0" indent="0" eaLnBrk="1" hangingPunct="1">
              <a:spcBef>
                <a:spcPct val="0"/>
              </a:spcBef>
              <a:buFontTx/>
              <a:buNone/>
            </a:pPr>
            <a:r>
              <a:rPr lang="en-US" altLang="en-US" sz="1400" dirty="0">
                <a:latin typeface="Arial" panose="020B0604020202020204" pitchFamily="34" charset="0"/>
              </a:rPr>
              <a:t>      {99, 99, 99,   6,   0,   9},</a:t>
            </a:r>
          </a:p>
          <a:p>
            <a:pPr marL="0" lvl="0" indent="0" eaLnBrk="1" hangingPunct="1">
              <a:spcBef>
                <a:spcPct val="0"/>
              </a:spcBef>
              <a:buFontTx/>
              <a:buNone/>
            </a:pPr>
            <a:r>
              <a:rPr lang="en-US" altLang="en-US" sz="1400" dirty="0">
                <a:latin typeface="Arial" panose="020B0604020202020204" pitchFamily="34" charset="0"/>
              </a:rPr>
              <a:t>      {14, 99,   2, 99,   9,   0}</a:t>
            </a:r>
          </a:p>
          <a:p>
            <a:pPr marL="0" lvl="0" indent="0" eaLnBrk="1" hangingPunct="1">
              <a:spcBef>
                <a:spcPct val="0"/>
              </a:spcBef>
              <a:buFontTx/>
              <a:buNone/>
            </a:pPr>
            <a:r>
              <a:rPr lang="en-US" altLang="en-US" sz="1400" dirty="0">
                <a:latin typeface="Arial" panose="020B0604020202020204" pitchFamily="34" charset="0"/>
              </a:rPr>
              <a:t>    };</a:t>
            </a:r>
          </a:p>
        </p:txBody>
      </p:sp>
      <p:pic>
        <p:nvPicPr>
          <p:cNvPr id="77833" name="Picture 8"/>
          <p:cNvPicPr>
            <a:picLocks noChangeAspect="1"/>
          </p:cNvPicPr>
          <p:nvPr/>
        </p:nvPicPr>
        <p:blipFill>
          <a:blip r:embed="rId4"/>
          <a:srcRect l="10435" t="21365" r="14435" b="10979"/>
          <a:stretch>
            <a:fillRect/>
          </a:stretch>
        </p:blipFill>
        <p:spPr>
          <a:xfrm>
            <a:off x="3576638" y="865188"/>
            <a:ext cx="5545137" cy="330993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7834" name="Text Box 9"/>
          <p:cNvSpPr txBox="1"/>
          <p:nvPr/>
        </p:nvSpPr>
        <p:spPr>
          <a:xfrm>
            <a:off x="4800600" y="609600"/>
            <a:ext cx="2667000" cy="3079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FontTx/>
              <a:buNone/>
            </a:pPr>
            <a:r>
              <a:rPr lang="en-US" altLang="en-US" sz="1400" b="1" dirty="0">
                <a:solidFill>
                  <a:srgbClr val="00B0F0"/>
                </a:solidFill>
                <a:latin typeface="Arial" panose="020B0604020202020204" pitchFamily="34" charset="0"/>
              </a:rPr>
              <a:t>A=1, B=2, C=3, D=4, E=5, F=6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Footer Placeholder 4"/>
          <p:cNvSpPr txBox="1">
            <a:spLocks noGrp="1"/>
          </p:cNvSpPr>
          <p:nvPr>
            <p:ph type="ftr" sz="quarter" idx="11"/>
          </p:nvPr>
        </p:nvSpPr>
        <p:spPr>
          <a:noFill/>
          <a:ln>
            <a:noFill/>
          </a:ln>
        </p:spPr>
        <p:txBody>
          <a:bodyPr anchor="ctr" anchorCtr="0"/>
          <a:lstStyle/>
          <a:p>
            <a:pPr marL="0" indent="0" algn="ctr" eaLnBrk="1" hangingPunct="1">
              <a:spcBef>
                <a:spcPct val="0"/>
              </a:spcBef>
              <a:buFontTx/>
              <a:buNone/>
            </a:pPr>
            <a:r>
              <a:rPr lang="en-US" altLang="en-US" sz="1200" dirty="0">
                <a:solidFill>
                  <a:srgbClr val="898989"/>
                </a:solidFill>
                <a:latin typeface="Arial" panose="020B0604020202020204" pitchFamily="34" charset="0"/>
              </a:rPr>
              <a:t>Data Structures and Algorithms in Java </a:t>
            </a:r>
          </a:p>
        </p:txBody>
      </p:sp>
      <p:sp>
        <p:nvSpPr>
          <p:cNvPr id="10243" name="Slide Number Placeholder 5"/>
          <p:cNvSpPr txBox="1">
            <a:spLocks noGrp="1"/>
          </p:cNvSpPr>
          <p:nvPr>
            <p:ph type="sldNum" sz="quarter" idx="12"/>
          </p:nvPr>
        </p:nvSpPr>
        <p:spPr>
          <a:noFill/>
          <a:ln>
            <a:noFill/>
          </a:ln>
        </p:spPr>
        <p:txBody>
          <a:bodyPr anchor="ctr" anchorCtr="0"/>
          <a:lstStyle/>
          <a:p>
            <a:pPr marL="0" indent="0" algn="r" eaLnBrk="1" hangingPunct="1">
              <a:spcBef>
                <a:spcPct val="0"/>
              </a:spcBef>
              <a:buFontTx/>
              <a:buNone/>
            </a:pPr>
            <a:fld id="{9A0DB2DC-4C9A-4742-B13C-FB6460FD3503}" type="slidenum">
              <a:rPr lang="en-US" altLang="en-US" sz="1200" dirty="0">
                <a:solidFill>
                  <a:srgbClr val="898989"/>
                </a:solidFill>
                <a:latin typeface="Arial" panose="020B0604020202020204" pitchFamily="34" charset="0"/>
              </a:rPr>
              <a:t>5</a:t>
            </a:fld>
            <a:r>
              <a:rPr lang="en-US" altLang="en-US" sz="1200" dirty="0">
                <a:solidFill>
                  <a:srgbClr val="898989"/>
                </a:solidFill>
                <a:latin typeface="Arial" panose="020B0604020202020204" pitchFamily="34" charset="0"/>
              </a:rPr>
              <a:t>/36</a:t>
            </a:r>
          </a:p>
        </p:txBody>
      </p:sp>
      <p:sp>
        <p:nvSpPr>
          <p:cNvPr id="10244" name="Title 1"/>
          <p:cNvSpPr>
            <a:spLocks noGrp="1"/>
          </p:cNvSpPr>
          <p:nvPr>
            <p:ph type="title"/>
          </p:nvPr>
        </p:nvSpPr>
        <p:spPr>
          <a:xfrm>
            <a:off x="762000" y="365125"/>
            <a:ext cx="7239000" cy="701675"/>
          </a:xfrm>
        </p:spPr>
        <p:txBody>
          <a:bodyPr vert="horz" wrap="square" lIns="91440" tIns="45720" rIns="91440" bIns="45720" anchor="ctr" anchorCtr="0">
            <a:spAutoFit/>
          </a:bodyPr>
          <a:lstStyle/>
          <a:p>
            <a:pPr eaLnBrk="1" hangingPunct="1"/>
            <a:r>
              <a:rPr lang="en-US" altLang="en-US" sz="4000" b="1" dirty="0">
                <a:solidFill>
                  <a:srgbClr val="CC3300"/>
                </a:solidFill>
              </a:rPr>
              <a:t>Graph applications</a:t>
            </a:r>
          </a:p>
        </p:txBody>
      </p:sp>
      <p:sp>
        <p:nvSpPr>
          <p:cNvPr id="10245" name="Content Placeholder 3"/>
          <p:cNvSpPr>
            <a:spLocks noGrp="1"/>
          </p:cNvSpPr>
          <p:nvPr>
            <p:ph sz="quarter" idx="4294967295"/>
          </p:nvPr>
        </p:nvSpPr>
        <p:spPr>
          <a:xfrm>
            <a:off x="838200" y="1503363"/>
            <a:ext cx="3886200" cy="1376362"/>
          </a:xfrm>
        </p:spPr>
        <p:txBody>
          <a:bodyPr vert="horz" wrap="square" lIns="91440" tIns="45720" rIns="91440" bIns="45720" anchor="t" anchorCtr="0">
            <a:spAutoFit/>
          </a:bodyPr>
          <a:lstStyle>
            <a:lvl1pPr lvl="0">
              <a:buClrTx/>
              <a:buSzTx/>
              <a:buFont typeface="Arial" panose="020B0604020202020204" pitchFamily="34" charset="0"/>
              <a:defRPr sz="2400"/>
            </a:lvl1pPr>
            <a:lvl2pPr lvl="1">
              <a:buClrTx/>
              <a:buSzTx/>
              <a:buFont typeface="Arial" panose="020B0604020202020204" pitchFamily="34" charset="0"/>
              <a:defRPr sz="2000"/>
            </a:lvl2pPr>
            <a:lvl3pPr lvl="2">
              <a:buClrTx/>
              <a:buSzTx/>
              <a:buFont typeface="Arial" panose="020B0604020202020204" pitchFamily="34" charset="0"/>
              <a:defRPr sz="1800"/>
            </a:lvl3pPr>
            <a:lvl4pPr lvl="3">
              <a:buClrTx/>
              <a:buSzTx/>
              <a:buFont typeface="Arial" panose="020B0604020202020204" pitchFamily="34" charset="0"/>
              <a:defRPr sz="1600"/>
            </a:lvl4pPr>
            <a:lvl5pPr lvl="4">
              <a:buClrTx/>
              <a:buSzTx/>
              <a:buFont typeface="Arial" panose="020B0604020202020204" pitchFamily="34" charset="0"/>
              <a:defRPr sz="1600"/>
            </a:lvl5pPr>
          </a:lstStyle>
          <a:p>
            <a:pPr marL="319405" lvl="0" indent="-319405" eaLnBrk="1" hangingPunct="1"/>
            <a:r>
              <a:rPr lang="en-US" altLang="en-US" sz="2700" dirty="0"/>
              <a:t>Computer networks</a:t>
            </a:r>
          </a:p>
          <a:p>
            <a:pPr marL="319405" lvl="0" indent="-319405" eaLnBrk="1" hangingPunct="1"/>
            <a:r>
              <a:rPr lang="en-US" altLang="en-US" sz="2700" dirty="0"/>
              <a:t>Database</a:t>
            </a:r>
          </a:p>
          <a:p>
            <a:pPr marL="640080" lvl="1" indent="-273050" eaLnBrk="1" hangingPunct="1"/>
            <a:r>
              <a:rPr lang="en-US" altLang="en-US" dirty="0"/>
              <a:t>Entity-relationship diagram </a:t>
            </a:r>
          </a:p>
        </p:txBody>
      </p:sp>
      <p:sp>
        <p:nvSpPr>
          <p:cNvPr id="10246" name="Slide Number Placeholder 2"/>
          <p:cNvSpPr txBox="1">
            <a:spLocks noGrp="1"/>
          </p:cNvSpPr>
          <p:nvPr/>
        </p:nvSpPr>
        <p:spPr>
          <a:xfrm>
            <a:off x="0" y="1271588"/>
            <a:ext cx="533400" cy="24447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lnSpc>
                <a:spcPct val="80000"/>
              </a:lnSpc>
              <a:spcBef>
                <a:spcPct val="0"/>
              </a:spcBef>
              <a:buFontTx/>
              <a:buNone/>
            </a:pPr>
            <a:r>
              <a:rPr lang="en-US" altLang="en-US" sz="1200" b="1" dirty="0">
                <a:solidFill>
                  <a:srgbClr val="FFFFFF"/>
                </a:solidFill>
                <a:latin typeface="Arial" panose="020B0604020202020204" pitchFamily="34" charset="0"/>
              </a:rPr>
              <a:t> </a:t>
            </a:r>
            <a:fld id="{9A0DB2DC-4C9A-4742-B13C-FB6460FD3503}" type="slidenum">
              <a:rPr lang="en-US" altLang="en-US" sz="1200" b="1" dirty="0">
                <a:solidFill>
                  <a:srgbClr val="FFFFFF"/>
                </a:solidFill>
                <a:latin typeface="Arial" panose="020B0604020202020204" pitchFamily="34" charset="0"/>
              </a:rPr>
              <a:t>5</a:t>
            </a:fld>
            <a:endParaRPr lang="en-US" altLang="en-US" sz="1200" b="1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410200" y="1066800"/>
            <a:ext cx="3429000" cy="4703763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81000" y="4030663"/>
            <a:ext cx="4800600" cy="2293938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Footer Placeholder 4"/>
          <p:cNvSpPr txBox="1">
            <a:spLocks noGrp="1"/>
          </p:cNvSpPr>
          <p:nvPr>
            <p:ph type="ftr" sz="quarter" idx="11"/>
          </p:nvPr>
        </p:nvSpPr>
        <p:spPr>
          <a:noFill/>
          <a:ln>
            <a:noFill/>
          </a:ln>
        </p:spPr>
        <p:txBody>
          <a:bodyPr anchor="ctr" anchorCtr="0"/>
          <a:lstStyle/>
          <a:p>
            <a:pPr marL="0" indent="0" algn="ctr" eaLnBrk="1" hangingPunct="1">
              <a:spcBef>
                <a:spcPct val="0"/>
              </a:spcBef>
              <a:buFontTx/>
              <a:buNone/>
            </a:pPr>
            <a:r>
              <a:rPr lang="en-US" altLang="en-US" sz="1200" dirty="0">
                <a:solidFill>
                  <a:srgbClr val="898989"/>
                </a:solidFill>
                <a:latin typeface="Arial" panose="020B0604020202020204" pitchFamily="34" charset="0"/>
              </a:rPr>
              <a:t>Data Structures and Algorithms in Java </a:t>
            </a:r>
          </a:p>
        </p:txBody>
      </p:sp>
      <p:sp>
        <p:nvSpPr>
          <p:cNvPr id="79875" name="Slide Number Placeholder 5"/>
          <p:cNvSpPr txBox="1">
            <a:spLocks noGrp="1"/>
          </p:cNvSpPr>
          <p:nvPr>
            <p:ph type="sldNum" sz="quarter" idx="12"/>
          </p:nvPr>
        </p:nvSpPr>
        <p:spPr>
          <a:noFill/>
          <a:ln>
            <a:noFill/>
          </a:ln>
        </p:spPr>
        <p:txBody>
          <a:bodyPr anchor="ctr" anchorCtr="0"/>
          <a:lstStyle/>
          <a:p>
            <a:pPr marL="0" indent="0" algn="r" eaLnBrk="1" hangingPunct="1">
              <a:spcBef>
                <a:spcPct val="0"/>
              </a:spcBef>
              <a:buFontTx/>
              <a:buNone/>
            </a:pPr>
            <a:fld id="{9A0DB2DC-4C9A-4742-B13C-FB6460FD3503}" type="slidenum">
              <a:rPr lang="en-US" altLang="en-US" sz="1200" dirty="0">
                <a:solidFill>
                  <a:srgbClr val="898989"/>
                </a:solidFill>
                <a:latin typeface="Arial" panose="020B0604020202020204" pitchFamily="34" charset="0"/>
              </a:rPr>
              <a:t>50</a:t>
            </a:fld>
            <a:r>
              <a:rPr lang="en-US" altLang="en-US" sz="1200" dirty="0">
                <a:solidFill>
                  <a:srgbClr val="898989"/>
                </a:solidFill>
                <a:latin typeface="Arial" panose="020B0604020202020204" pitchFamily="34" charset="0"/>
              </a:rPr>
              <a:t>/36</a:t>
            </a:r>
          </a:p>
        </p:txBody>
      </p:sp>
      <p:pic>
        <p:nvPicPr>
          <p:cNvPr id="79876" name="Picture 4"/>
          <p:cNvPicPr>
            <a:picLocks noChangeAspect="1"/>
          </p:cNvPicPr>
          <p:nvPr/>
        </p:nvPicPr>
        <p:blipFill>
          <a:blip r:embed="rId2"/>
          <a:srcRect l="41830" t="46228" r="42975" b="37611"/>
          <a:stretch>
            <a:fillRect/>
          </a:stretch>
        </p:blipFill>
        <p:spPr>
          <a:xfrm>
            <a:off x="533400" y="611188"/>
            <a:ext cx="4343400" cy="28956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9877" name="Picture 5"/>
          <p:cNvPicPr>
            <a:picLocks noChangeAspect="1"/>
          </p:cNvPicPr>
          <p:nvPr/>
        </p:nvPicPr>
        <p:blipFill>
          <a:blip r:embed="rId2"/>
          <a:srcRect l="30855" t="23334" r="32001" b="54520"/>
          <a:stretch>
            <a:fillRect/>
          </a:stretch>
        </p:blipFill>
        <p:spPr>
          <a:xfrm>
            <a:off x="152400" y="3201988"/>
            <a:ext cx="8763000" cy="327501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9878" name="Text Box 6"/>
          <p:cNvSpPr txBox="1"/>
          <p:nvPr/>
        </p:nvSpPr>
        <p:spPr>
          <a:xfrm>
            <a:off x="5486400" y="1068388"/>
            <a:ext cx="3276600" cy="1754187"/>
          </a:xfrm>
          <a:prstGeom prst="rect">
            <a:avLst/>
          </a:prstGeom>
          <a:solidFill>
            <a:srgbClr val="99CCFF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FontTx/>
              <a:buNone/>
            </a:pPr>
            <a:r>
              <a:rPr lang="en-US" altLang="en-US" sz="1800" dirty="0">
                <a:latin typeface="Arial" panose="020B0604020202020204" pitchFamily="34" charset="0"/>
              </a:rPr>
              <a:t>The complexity of Dijkstra's algorithm is O(|V|</a:t>
            </a:r>
            <a:r>
              <a:rPr lang="en-US" altLang="en-US" sz="1800" baseline="30000" dirty="0">
                <a:latin typeface="Arial" panose="020B0604020202020204" pitchFamily="34" charset="0"/>
              </a:rPr>
              <a:t>2</a:t>
            </a:r>
            <a:r>
              <a:rPr lang="en-US" altLang="en-US" sz="1800" dirty="0">
                <a:latin typeface="Arial" panose="020B0604020202020204" pitchFamily="34" charset="0"/>
              </a:rPr>
              <a:t>). This algorithm is not general enough in that it may fail when negative weights are used in graphs. </a:t>
            </a:r>
          </a:p>
        </p:txBody>
      </p:sp>
      <p:sp>
        <p:nvSpPr>
          <p:cNvPr id="79879" name="Title 5"/>
          <p:cNvSpPr/>
          <p:nvPr/>
        </p:nvSpPr>
        <p:spPr>
          <a:xfrm>
            <a:off x="381000" y="182563"/>
            <a:ext cx="8229600" cy="64135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FontTx/>
              <a:buNone/>
            </a:pPr>
            <a:r>
              <a:rPr lang="en-US" altLang="en-US" sz="3600" b="1" dirty="0">
                <a:solidFill>
                  <a:srgbClr val="CC3300"/>
                </a:solidFill>
              </a:rPr>
              <a:t>Dijkstra's Algorithm example - 2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Footer Placeholder 4"/>
          <p:cNvSpPr txBox="1">
            <a:spLocks noGrp="1"/>
          </p:cNvSpPr>
          <p:nvPr>
            <p:ph type="ftr" sz="quarter" idx="11"/>
          </p:nvPr>
        </p:nvSpPr>
        <p:spPr>
          <a:noFill/>
          <a:ln>
            <a:noFill/>
          </a:ln>
        </p:spPr>
        <p:txBody>
          <a:bodyPr anchor="ctr" anchorCtr="0"/>
          <a:lstStyle/>
          <a:p>
            <a:pPr marL="0" indent="0" algn="ctr" eaLnBrk="1" hangingPunct="1">
              <a:spcBef>
                <a:spcPct val="0"/>
              </a:spcBef>
              <a:buFontTx/>
              <a:buNone/>
            </a:pPr>
            <a:r>
              <a:rPr lang="en-US" altLang="en-US" sz="1200" dirty="0">
                <a:solidFill>
                  <a:srgbClr val="898989"/>
                </a:solidFill>
                <a:latin typeface="Arial" panose="020B0604020202020204" pitchFamily="34" charset="0"/>
              </a:rPr>
              <a:t>Data Structures and Algorithms in Java </a:t>
            </a:r>
          </a:p>
        </p:txBody>
      </p:sp>
      <p:sp>
        <p:nvSpPr>
          <p:cNvPr id="84995" name="Slide Number Placeholder 5"/>
          <p:cNvSpPr txBox="1">
            <a:spLocks noGrp="1"/>
          </p:cNvSpPr>
          <p:nvPr>
            <p:ph type="sldNum" sz="quarter" idx="12"/>
          </p:nvPr>
        </p:nvSpPr>
        <p:spPr>
          <a:noFill/>
          <a:ln>
            <a:noFill/>
          </a:ln>
        </p:spPr>
        <p:txBody>
          <a:bodyPr anchor="ctr" anchorCtr="0"/>
          <a:lstStyle/>
          <a:p>
            <a:pPr marL="0" indent="0" algn="r" eaLnBrk="1" hangingPunct="1">
              <a:spcBef>
                <a:spcPct val="0"/>
              </a:spcBef>
              <a:buFontTx/>
              <a:buNone/>
            </a:pPr>
            <a:fld id="{9A0DB2DC-4C9A-4742-B13C-FB6460FD3503}" type="slidenum">
              <a:rPr lang="en-US" altLang="en-US" sz="1200" dirty="0">
                <a:solidFill>
                  <a:srgbClr val="898989"/>
                </a:solidFill>
                <a:latin typeface="Arial" panose="020B0604020202020204" pitchFamily="34" charset="0"/>
              </a:rPr>
              <a:t>51</a:t>
            </a:fld>
            <a:r>
              <a:rPr lang="en-US" altLang="en-US" sz="1200" dirty="0">
                <a:solidFill>
                  <a:srgbClr val="898989"/>
                </a:solidFill>
                <a:latin typeface="Arial" panose="020B0604020202020204" pitchFamily="34" charset="0"/>
              </a:rPr>
              <a:t>/36</a:t>
            </a:r>
          </a:p>
        </p:txBody>
      </p:sp>
      <p:sp>
        <p:nvSpPr>
          <p:cNvPr id="84996" name="Title 5"/>
          <p:cNvSpPr>
            <a:spLocks noGrp="1"/>
          </p:cNvSpPr>
          <p:nvPr>
            <p:ph type="title"/>
          </p:nvPr>
        </p:nvSpPr>
        <p:spPr>
          <a:xfrm>
            <a:off x="838200" y="304800"/>
            <a:ext cx="7086600" cy="701675"/>
          </a:xfrm>
        </p:spPr>
        <p:txBody>
          <a:bodyPr vert="horz" wrap="square" lIns="91440" tIns="45720" rIns="91440" bIns="45720" anchor="ctr" anchorCtr="0">
            <a:spAutoFit/>
          </a:bodyPr>
          <a:lstStyle/>
          <a:p>
            <a:pPr eaLnBrk="1" hangingPunct="1"/>
            <a:r>
              <a:rPr lang="en-US" altLang="en-US" sz="4000" b="1" dirty="0">
                <a:solidFill>
                  <a:srgbClr val="CC3300"/>
                </a:solidFill>
              </a:rPr>
              <a:t>Floyd Algorithm</a:t>
            </a:r>
          </a:p>
        </p:txBody>
      </p:sp>
      <p:sp>
        <p:nvSpPr>
          <p:cNvPr id="84997" name="Slide Number Placeholder 3"/>
          <p:cNvSpPr txBox="1">
            <a:spLocks noGrp="1"/>
          </p:cNvSpPr>
          <p:nvPr/>
        </p:nvSpPr>
        <p:spPr>
          <a:xfrm>
            <a:off x="0" y="1271588"/>
            <a:ext cx="533400" cy="24447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lnSpc>
                <a:spcPct val="80000"/>
              </a:lnSpc>
              <a:spcBef>
                <a:spcPct val="0"/>
              </a:spcBef>
              <a:buFontTx/>
              <a:buNone/>
            </a:pPr>
            <a:r>
              <a:rPr lang="en-US" altLang="en-US" sz="1200" b="1" dirty="0">
                <a:solidFill>
                  <a:srgbClr val="FFFFFF"/>
                </a:solidFill>
                <a:latin typeface="Arial" panose="020B0604020202020204" pitchFamily="34" charset="0"/>
              </a:rPr>
              <a:t> </a:t>
            </a:r>
            <a:fld id="{9A0DB2DC-4C9A-4742-B13C-FB6460FD3503}" type="slidenum">
              <a:rPr lang="en-US" altLang="en-US" sz="1200" b="1" dirty="0">
                <a:solidFill>
                  <a:srgbClr val="FFFFFF"/>
                </a:solidFill>
                <a:latin typeface="Arial" panose="020B0604020202020204" pitchFamily="34" charset="0"/>
              </a:rPr>
              <a:t>51</a:t>
            </a:fld>
            <a:endParaRPr lang="en-US" altLang="en-US" sz="1200" b="1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84998" name="Rectangle 6"/>
          <p:cNvSpPr/>
          <p:nvPr/>
        </p:nvSpPr>
        <p:spPr>
          <a:xfrm>
            <a:off x="1219200" y="914400"/>
            <a:ext cx="6400800" cy="519113"/>
          </a:xfrm>
          <a:prstGeom prst="rect">
            <a:avLst/>
          </a:prstGeom>
          <a:noFill/>
          <a:ln w="9525">
            <a:noFill/>
          </a:ln>
        </p:spPr>
        <p:txBody>
          <a:bodyPr lIns="92075" tIns="46038" rIns="92075" bIns="46038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342900" lvl="0" indent="-342900" algn="ctr">
              <a:buNone/>
            </a:pPr>
            <a:r>
              <a:rPr lang="en-US" altLang="en-US" sz="2800" dirty="0"/>
              <a:t>All pairs shortest path</a:t>
            </a:r>
          </a:p>
        </p:txBody>
      </p:sp>
      <p:sp>
        <p:nvSpPr>
          <p:cNvPr id="84999" name="Rectangle 7"/>
          <p:cNvSpPr/>
          <p:nvPr/>
        </p:nvSpPr>
        <p:spPr>
          <a:xfrm>
            <a:off x="457200" y="1447800"/>
            <a:ext cx="8382000" cy="1187450"/>
          </a:xfrm>
          <a:prstGeom prst="rect">
            <a:avLst/>
          </a:prstGeom>
          <a:noFill/>
          <a:ln w="9525">
            <a:noFill/>
          </a:ln>
        </p:spPr>
        <p:txBody>
          <a:bodyPr lIns="92075" tIns="46038" rIns="92075" bIns="46038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342900" lvl="0" indent="-342900"/>
            <a:r>
              <a:rPr lang="en-US" altLang="en-US" sz="2400" i="1" dirty="0"/>
              <a:t>The problem:</a:t>
            </a:r>
            <a:r>
              <a:rPr lang="en-US" altLang="en-US" sz="2400" dirty="0"/>
              <a:t> find the shortest path between every pair of vertices of a graph</a:t>
            </a:r>
          </a:p>
          <a:p>
            <a:pPr marL="342900" lvl="0" indent="-342900">
              <a:spcBef>
                <a:spcPct val="0"/>
              </a:spcBef>
            </a:pPr>
            <a:r>
              <a:rPr lang="en-US" altLang="en-US" sz="2400" i="1" dirty="0"/>
              <a:t>The graph</a:t>
            </a:r>
            <a:r>
              <a:rPr lang="en-US" altLang="en-US" sz="2400" dirty="0"/>
              <a:t>: may contain negative edges but no negative cycles</a:t>
            </a:r>
          </a:p>
        </p:txBody>
      </p:sp>
      <p:sp>
        <p:nvSpPr>
          <p:cNvPr id="85000" name="Rectangle 8"/>
          <p:cNvSpPr/>
          <p:nvPr/>
        </p:nvSpPr>
        <p:spPr>
          <a:xfrm>
            <a:off x="533400" y="2667000"/>
            <a:ext cx="7848600" cy="345122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342900" lvl="0" indent="-342900">
              <a:buNone/>
            </a:pPr>
            <a:r>
              <a:rPr lang="en-US" altLang="en-US" sz="2400" b="1" dirty="0"/>
              <a:t>	1</a:t>
            </a:r>
            <a:r>
              <a:rPr lang="en-US" altLang="en-US" sz="2400" dirty="0"/>
              <a:t>. </a:t>
            </a:r>
            <a:r>
              <a:rPr lang="en-US" altLang="en-US" sz="2400" b="1" i="1" dirty="0"/>
              <a:t>D  =</a:t>
            </a:r>
            <a:r>
              <a:rPr lang="en-US" altLang="en-US" sz="2400" b="1" dirty="0">
                <a:sym typeface="Symbol" panose="05050102010706020507" pitchFamily="18" charset="2"/>
              </a:rPr>
              <a:t> </a:t>
            </a:r>
            <a:r>
              <a:rPr lang="en-US" altLang="en-US" sz="2400" b="1" i="1" dirty="0">
                <a:sym typeface="Symbol" panose="05050102010706020507" pitchFamily="18" charset="2"/>
              </a:rPr>
              <a:t>W   </a:t>
            </a:r>
            <a:r>
              <a:rPr lang="en-US" altLang="en-US" sz="2400" dirty="0">
                <a:sym typeface="Symbol" panose="05050102010706020507" pitchFamily="18" charset="2"/>
              </a:rPr>
              <a:t>// initialize </a:t>
            </a:r>
            <a:r>
              <a:rPr lang="en-US" altLang="en-US" sz="2400" i="1" dirty="0">
                <a:sym typeface="Symbol" panose="05050102010706020507" pitchFamily="18" charset="2"/>
              </a:rPr>
              <a:t>D</a:t>
            </a:r>
            <a:r>
              <a:rPr lang="en-US" altLang="en-US" sz="2400" dirty="0">
                <a:sym typeface="Symbol" panose="05050102010706020507" pitchFamily="18" charset="2"/>
              </a:rPr>
              <a:t> array to </a:t>
            </a:r>
            <a:r>
              <a:rPr lang="en-US" altLang="en-US" sz="2400" i="1" dirty="0">
                <a:sym typeface="Symbol" panose="05050102010706020507" pitchFamily="18" charset="2"/>
              </a:rPr>
              <a:t>W </a:t>
            </a:r>
            <a:r>
              <a:rPr lang="en-US" altLang="en-US" sz="2400" dirty="0">
                <a:sym typeface="Symbol" panose="05050102010706020507" pitchFamily="18" charset="2"/>
              </a:rPr>
              <a:t>[ ]</a:t>
            </a:r>
            <a:br>
              <a:rPr lang="en-US" altLang="en-US" sz="2400" b="1" i="1" dirty="0">
                <a:sym typeface="Symbol" panose="05050102010706020507" pitchFamily="18" charset="2"/>
              </a:rPr>
            </a:br>
            <a:r>
              <a:rPr lang="en-US" altLang="en-US" sz="2400" b="1" dirty="0">
                <a:sym typeface="Symbol" panose="05050102010706020507" pitchFamily="18" charset="2"/>
              </a:rPr>
              <a:t>2. </a:t>
            </a:r>
            <a:r>
              <a:rPr lang="en-US" altLang="en-US" sz="2400" b="1" i="1" dirty="0">
                <a:sym typeface="Symbol" panose="05050102010706020507" pitchFamily="18" charset="2"/>
              </a:rPr>
              <a:t>P =</a:t>
            </a:r>
            <a:r>
              <a:rPr lang="en-US" altLang="en-US" sz="2400" i="1" dirty="0">
                <a:sym typeface="Symbol" panose="05050102010706020507" pitchFamily="18" charset="2"/>
              </a:rPr>
              <a:t> </a:t>
            </a:r>
            <a:r>
              <a:rPr lang="en-US" altLang="en-US" sz="2400" dirty="0">
                <a:sym typeface="Symbol" panose="05050102010706020507" pitchFamily="18" charset="2"/>
              </a:rPr>
              <a:t>0     // initialize P array to [0]</a:t>
            </a:r>
            <a:br>
              <a:rPr lang="en-US" altLang="en-US" sz="2400" i="1" dirty="0">
                <a:sym typeface="Symbol" panose="05050102010706020507" pitchFamily="18" charset="2"/>
              </a:rPr>
            </a:br>
            <a:r>
              <a:rPr lang="en-US" altLang="en-US" sz="2400" b="1" dirty="0">
                <a:sym typeface="Symbol" panose="05050102010706020507" pitchFamily="18" charset="2"/>
              </a:rPr>
              <a:t>3</a:t>
            </a:r>
            <a:r>
              <a:rPr lang="en-US" altLang="en-US" sz="2400" dirty="0">
                <a:sym typeface="Symbol" panose="05050102010706020507" pitchFamily="18" charset="2"/>
              </a:rPr>
              <a:t>. </a:t>
            </a:r>
            <a:r>
              <a:rPr lang="en-US" altLang="en-US" sz="2400" b="1" dirty="0">
                <a:sym typeface="Symbol" panose="05050102010706020507" pitchFamily="18" charset="2"/>
              </a:rPr>
              <a:t>for </a:t>
            </a:r>
            <a:r>
              <a:rPr lang="en-US" altLang="en-US" sz="2400" b="1" i="1" dirty="0">
                <a:sym typeface="Symbol" panose="05050102010706020507" pitchFamily="18" charset="2"/>
              </a:rPr>
              <a:t>k =</a:t>
            </a:r>
            <a:r>
              <a:rPr lang="en-US" altLang="en-US" sz="2400" b="1" dirty="0">
                <a:sym typeface="Symbol" panose="05050102010706020507" pitchFamily="18" charset="2"/>
              </a:rPr>
              <a:t> 1 to </a:t>
            </a:r>
            <a:r>
              <a:rPr lang="en-US" altLang="en-US" sz="2400" b="1" i="1" dirty="0">
                <a:sym typeface="Symbol" panose="05050102010706020507" pitchFamily="18" charset="2"/>
              </a:rPr>
              <a:t>n</a:t>
            </a:r>
            <a:br>
              <a:rPr lang="en-US" altLang="en-US" sz="2400" b="1" i="1" dirty="0">
                <a:sym typeface="Symbol" panose="05050102010706020507" pitchFamily="18" charset="2"/>
              </a:rPr>
            </a:br>
            <a:r>
              <a:rPr lang="en-US" altLang="en-US" sz="2400" b="1" dirty="0">
                <a:sym typeface="Symbol" panose="05050102010706020507" pitchFamily="18" charset="2"/>
              </a:rPr>
              <a:t>4.       do for </a:t>
            </a:r>
            <a:r>
              <a:rPr lang="en-US" altLang="en-US" sz="2400" b="1" i="1" dirty="0">
                <a:sym typeface="Symbol" panose="05050102010706020507" pitchFamily="18" charset="2"/>
              </a:rPr>
              <a:t>i =</a:t>
            </a:r>
            <a:r>
              <a:rPr lang="en-US" altLang="en-US" sz="2400" b="1" dirty="0">
                <a:sym typeface="Symbol" panose="05050102010706020507" pitchFamily="18" charset="2"/>
              </a:rPr>
              <a:t> 1 to </a:t>
            </a:r>
            <a:r>
              <a:rPr lang="en-US" altLang="en-US" sz="2400" b="1" i="1" dirty="0">
                <a:sym typeface="Symbol" panose="05050102010706020507" pitchFamily="18" charset="2"/>
              </a:rPr>
              <a:t>n</a:t>
            </a:r>
            <a:br>
              <a:rPr lang="en-US" altLang="en-US" sz="2400" b="1" i="1" dirty="0">
                <a:sym typeface="Symbol" panose="05050102010706020507" pitchFamily="18" charset="2"/>
              </a:rPr>
            </a:br>
            <a:r>
              <a:rPr lang="en-US" altLang="en-US" sz="2400" b="1" dirty="0">
                <a:sym typeface="Symbol" panose="05050102010706020507" pitchFamily="18" charset="2"/>
              </a:rPr>
              <a:t>5.            do for </a:t>
            </a:r>
            <a:r>
              <a:rPr lang="en-US" altLang="en-US" sz="2400" b="1" i="1" dirty="0">
                <a:sym typeface="Symbol" panose="05050102010706020507" pitchFamily="18" charset="2"/>
              </a:rPr>
              <a:t>j =</a:t>
            </a:r>
            <a:r>
              <a:rPr lang="en-US" altLang="en-US" sz="2400" b="1" dirty="0">
                <a:sym typeface="Symbol" panose="05050102010706020507" pitchFamily="18" charset="2"/>
              </a:rPr>
              <a:t> 1 to </a:t>
            </a:r>
            <a:r>
              <a:rPr lang="en-US" altLang="en-US" sz="2400" b="1" i="1" dirty="0">
                <a:sym typeface="Symbol" panose="05050102010706020507" pitchFamily="18" charset="2"/>
              </a:rPr>
              <a:t>n</a:t>
            </a:r>
            <a:br>
              <a:rPr lang="en-US" altLang="en-US" sz="2400" b="1" i="1" dirty="0">
                <a:sym typeface="Symbol" panose="05050102010706020507" pitchFamily="18" charset="2"/>
              </a:rPr>
            </a:br>
            <a:r>
              <a:rPr lang="en-US" altLang="en-US" sz="2400" b="1" dirty="0">
                <a:sym typeface="Symbol" panose="05050102010706020507" pitchFamily="18" charset="2"/>
              </a:rPr>
              <a:t>6.</a:t>
            </a:r>
            <a:r>
              <a:rPr lang="en-US" altLang="en-US" sz="2400" b="1" i="1" dirty="0">
                <a:sym typeface="Symbol" panose="05050102010706020507" pitchFamily="18" charset="2"/>
              </a:rPr>
              <a:t>                  </a:t>
            </a:r>
            <a:r>
              <a:rPr lang="en-US" altLang="en-US" sz="2400" b="1" dirty="0">
                <a:sym typeface="Symbol" panose="05050102010706020507" pitchFamily="18" charset="2"/>
              </a:rPr>
              <a:t>if (</a:t>
            </a:r>
            <a:r>
              <a:rPr lang="en-US" altLang="en-US" sz="2400" b="1" i="1" dirty="0">
                <a:sym typeface="Symbol" panose="05050102010706020507" pitchFamily="18" charset="2"/>
              </a:rPr>
              <a:t>D</a:t>
            </a:r>
            <a:r>
              <a:rPr lang="en-US" altLang="en-US" sz="2400" b="1" dirty="0">
                <a:sym typeface="Symbol" panose="05050102010706020507" pitchFamily="18" charset="2"/>
              </a:rPr>
              <a:t>[ </a:t>
            </a:r>
            <a:r>
              <a:rPr lang="en-US" altLang="en-US" sz="2400" b="1" i="1" dirty="0">
                <a:sym typeface="Symbol" panose="05050102010706020507" pitchFamily="18" charset="2"/>
              </a:rPr>
              <a:t>i</a:t>
            </a:r>
            <a:r>
              <a:rPr lang="en-US" altLang="en-US" sz="2400" b="1" dirty="0">
                <a:sym typeface="Symbol" panose="05050102010706020507" pitchFamily="18" charset="2"/>
              </a:rPr>
              <a:t>, </a:t>
            </a:r>
            <a:r>
              <a:rPr lang="en-US" altLang="en-US" sz="2400" b="1" i="1" dirty="0">
                <a:sym typeface="Symbol" panose="05050102010706020507" pitchFamily="18" charset="2"/>
              </a:rPr>
              <a:t>j</a:t>
            </a:r>
            <a:r>
              <a:rPr lang="en-US" altLang="en-US" sz="2400" b="1" dirty="0">
                <a:sym typeface="Symbol" panose="05050102010706020507" pitchFamily="18" charset="2"/>
              </a:rPr>
              <a:t> ] &gt; </a:t>
            </a:r>
            <a:r>
              <a:rPr lang="en-US" altLang="en-US" sz="2400" b="1" i="1" dirty="0">
                <a:sym typeface="Symbol" panose="05050102010706020507" pitchFamily="18" charset="2"/>
              </a:rPr>
              <a:t>D</a:t>
            </a:r>
            <a:r>
              <a:rPr lang="en-US" altLang="en-US" sz="2400" b="1" dirty="0">
                <a:sym typeface="Symbol" panose="05050102010706020507" pitchFamily="18" charset="2"/>
              </a:rPr>
              <a:t>[ </a:t>
            </a:r>
            <a:r>
              <a:rPr lang="en-US" altLang="en-US" sz="2400" b="1" i="1" dirty="0">
                <a:sym typeface="Symbol" panose="05050102010706020507" pitchFamily="18" charset="2"/>
              </a:rPr>
              <a:t>i</a:t>
            </a:r>
            <a:r>
              <a:rPr lang="en-US" altLang="en-US" sz="2400" b="1" dirty="0">
                <a:sym typeface="Symbol" panose="05050102010706020507" pitchFamily="18" charset="2"/>
              </a:rPr>
              <a:t>, </a:t>
            </a:r>
            <a:r>
              <a:rPr lang="en-US" altLang="en-US" sz="2400" b="1" i="1" dirty="0">
                <a:sym typeface="Symbol" panose="05050102010706020507" pitchFamily="18" charset="2"/>
              </a:rPr>
              <a:t>k</a:t>
            </a:r>
            <a:r>
              <a:rPr lang="en-US" altLang="en-US" sz="2400" b="1" dirty="0">
                <a:sym typeface="Symbol" panose="05050102010706020507" pitchFamily="18" charset="2"/>
              </a:rPr>
              <a:t> ] +</a:t>
            </a:r>
            <a:r>
              <a:rPr lang="en-US" altLang="en-US" sz="2400" b="1" i="1" dirty="0">
                <a:sym typeface="Symbol" panose="05050102010706020507" pitchFamily="18" charset="2"/>
              </a:rPr>
              <a:t> D</a:t>
            </a:r>
            <a:r>
              <a:rPr lang="en-US" altLang="en-US" sz="2400" b="1" dirty="0">
                <a:sym typeface="Symbol" panose="05050102010706020507" pitchFamily="18" charset="2"/>
              </a:rPr>
              <a:t>[ </a:t>
            </a:r>
            <a:r>
              <a:rPr lang="en-US" altLang="en-US" sz="2400" b="1" i="1" dirty="0">
                <a:sym typeface="Symbol" panose="05050102010706020507" pitchFamily="18" charset="2"/>
              </a:rPr>
              <a:t>k</a:t>
            </a:r>
            <a:r>
              <a:rPr lang="en-US" altLang="en-US" sz="2400" b="1" dirty="0">
                <a:sym typeface="Symbol" panose="05050102010706020507" pitchFamily="18" charset="2"/>
              </a:rPr>
              <a:t>, </a:t>
            </a:r>
            <a:r>
              <a:rPr lang="en-US" altLang="en-US" sz="2400" b="1" i="1" dirty="0">
                <a:sym typeface="Symbol" panose="05050102010706020507" pitchFamily="18" charset="2"/>
              </a:rPr>
              <a:t>j</a:t>
            </a:r>
            <a:r>
              <a:rPr lang="en-US" altLang="en-US" sz="2400" b="1" dirty="0">
                <a:sym typeface="Symbol" panose="05050102010706020507" pitchFamily="18" charset="2"/>
              </a:rPr>
              <a:t> ] ) </a:t>
            </a:r>
            <a:br>
              <a:rPr lang="en-US" altLang="en-US" sz="2400" b="1" dirty="0">
                <a:sym typeface="Symbol" panose="05050102010706020507" pitchFamily="18" charset="2"/>
              </a:rPr>
            </a:br>
            <a:r>
              <a:rPr lang="en-US" altLang="en-US" sz="2400" b="1" dirty="0">
                <a:sym typeface="Symbol" panose="05050102010706020507" pitchFamily="18" charset="2"/>
              </a:rPr>
              <a:t>7.		          then  { </a:t>
            </a:r>
            <a:r>
              <a:rPr lang="en-US" altLang="en-US" sz="2400" b="1" i="1" dirty="0">
                <a:sym typeface="Symbol" panose="05050102010706020507" pitchFamily="18" charset="2"/>
              </a:rPr>
              <a:t>D</a:t>
            </a:r>
            <a:r>
              <a:rPr lang="en-US" altLang="en-US" sz="2400" b="1" dirty="0">
                <a:sym typeface="Symbol" panose="05050102010706020507" pitchFamily="18" charset="2"/>
              </a:rPr>
              <a:t>[ </a:t>
            </a:r>
            <a:r>
              <a:rPr lang="en-US" altLang="en-US" sz="2400" b="1" i="1" dirty="0">
                <a:sym typeface="Symbol" panose="05050102010706020507" pitchFamily="18" charset="2"/>
              </a:rPr>
              <a:t>i</a:t>
            </a:r>
            <a:r>
              <a:rPr lang="en-US" altLang="en-US" sz="2400" b="1" dirty="0">
                <a:sym typeface="Symbol" panose="05050102010706020507" pitchFamily="18" charset="2"/>
              </a:rPr>
              <a:t>, </a:t>
            </a:r>
            <a:r>
              <a:rPr lang="en-US" altLang="en-US" sz="2400" b="1" i="1" dirty="0">
                <a:sym typeface="Symbol" panose="05050102010706020507" pitchFamily="18" charset="2"/>
              </a:rPr>
              <a:t>j</a:t>
            </a:r>
            <a:r>
              <a:rPr lang="en-US" altLang="en-US" sz="2400" b="1" dirty="0">
                <a:sym typeface="Symbol" panose="05050102010706020507" pitchFamily="18" charset="2"/>
              </a:rPr>
              <a:t> ] = </a:t>
            </a:r>
            <a:r>
              <a:rPr lang="en-US" altLang="en-US" sz="2400" b="1" i="1" dirty="0">
                <a:sym typeface="Symbol" panose="05050102010706020507" pitchFamily="18" charset="2"/>
              </a:rPr>
              <a:t>D</a:t>
            </a:r>
            <a:r>
              <a:rPr lang="en-US" altLang="en-US" sz="2400" b="1" dirty="0">
                <a:sym typeface="Symbol" panose="05050102010706020507" pitchFamily="18" charset="2"/>
              </a:rPr>
              <a:t>[ </a:t>
            </a:r>
            <a:r>
              <a:rPr lang="en-US" altLang="en-US" sz="2400" b="1" i="1" dirty="0">
                <a:sym typeface="Symbol" panose="05050102010706020507" pitchFamily="18" charset="2"/>
              </a:rPr>
              <a:t>i</a:t>
            </a:r>
            <a:r>
              <a:rPr lang="en-US" altLang="en-US" sz="2400" b="1" dirty="0">
                <a:sym typeface="Symbol" panose="05050102010706020507" pitchFamily="18" charset="2"/>
              </a:rPr>
              <a:t>, </a:t>
            </a:r>
            <a:r>
              <a:rPr lang="en-US" altLang="en-US" sz="2400" b="1" i="1" dirty="0">
                <a:sym typeface="Symbol" panose="05050102010706020507" pitchFamily="18" charset="2"/>
              </a:rPr>
              <a:t>k</a:t>
            </a:r>
            <a:r>
              <a:rPr lang="en-US" altLang="en-US" sz="2400" b="1" dirty="0">
                <a:sym typeface="Symbol" panose="05050102010706020507" pitchFamily="18" charset="2"/>
              </a:rPr>
              <a:t> ] +</a:t>
            </a:r>
            <a:r>
              <a:rPr lang="en-US" altLang="en-US" sz="2400" b="1" i="1" dirty="0">
                <a:sym typeface="Symbol" panose="05050102010706020507" pitchFamily="18" charset="2"/>
              </a:rPr>
              <a:t> D</a:t>
            </a:r>
            <a:r>
              <a:rPr lang="en-US" altLang="en-US" sz="2400" b="1" dirty="0">
                <a:sym typeface="Symbol" panose="05050102010706020507" pitchFamily="18" charset="2"/>
              </a:rPr>
              <a:t>[ </a:t>
            </a:r>
            <a:r>
              <a:rPr lang="en-US" altLang="en-US" sz="2400" b="1" i="1" dirty="0">
                <a:sym typeface="Symbol" panose="05050102010706020507" pitchFamily="18" charset="2"/>
              </a:rPr>
              <a:t>k</a:t>
            </a:r>
            <a:r>
              <a:rPr lang="en-US" altLang="en-US" sz="2400" b="1" dirty="0">
                <a:sym typeface="Symbol" panose="05050102010706020507" pitchFamily="18" charset="2"/>
              </a:rPr>
              <a:t>, </a:t>
            </a:r>
            <a:r>
              <a:rPr lang="en-US" altLang="en-US" sz="2400" b="1" i="1" dirty="0">
                <a:sym typeface="Symbol" panose="05050102010706020507" pitchFamily="18" charset="2"/>
              </a:rPr>
              <a:t>j</a:t>
            </a:r>
            <a:r>
              <a:rPr lang="en-US" altLang="en-US" sz="2400" b="1" dirty="0">
                <a:sym typeface="Symbol" panose="05050102010706020507" pitchFamily="18" charset="2"/>
              </a:rPr>
              <a:t> ] </a:t>
            </a:r>
            <a:br>
              <a:rPr lang="en-US" altLang="en-US" sz="2400" b="1" dirty="0">
                <a:sym typeface="Symbol" panose="05050102010706020507" pitchFamily="18" charset="2"/>
              </a:rPr>
            </a:br>
            <a:r>
              <a:rPr lang="en-US" altLang="en-US" sz="2400" b="1" dirty="0">
                <a:sym typeface="Symbol" panose="05050102010706020507" pitchFamily="18" charset="2"/>
              </a:rPr>
              <a:t>8.		                       </a:t>
            </a:r>
            <a:r>
              <a:rPr lang="en-US" altLang="en-US" sz="2400" b="1" i="1" dirty="0"/>
              <a:t>P</a:t>
            </a:r>
            <a:r>
              <a:rPr lang="en-US" altLang="en-US" sz="2400" b="1" dirty="0"/>
              <a:t>[ </a:t>
            </a:r>
            <a:r>
              <a:rPr lang="en-US" altLang="en-US" sz="2400" b="1" i="1" dirty="0"/>
              <a:t>i, j</a:t>
            </a:r>
            <a:r>
              <a:rPr lang="en-US" altLang="en-US" sz="2400" b="1" dirty="0"/>
              <a:t> ] =</a:t>
            </a:r>
            <a:r>
              <a:rPr lang="en-US" altLang="en-US" sz="2400" b="1" dirty="0">
                <a:sym typeface="Symbol" panose="05050102010706020507" pitchFamily="18" charset="2"/>
              </a:rPr>
              <a:t> P[</a:t>
            </a:r>
            <a:r>
              <a:rPr lang="en-US" altLang="en-US" sz="2400" b="1" i="1" dirty="0"/>
              <a:t>k,</a:t>
            </a:r>
            <a:r>
              <a:rPr lang="en-US" altLang="en-US" sz="2400" b="1" dirty="0"/>
              <a:t>j]; </a:t>
            </a:r>
          </a:p>
          <a:p>
            <a:pPr marL="342900" lvl="0" indent="-342900">
              <a:buNone/>
            </a:pPr>
            <a:r>
              <a:rPr lang="en-US" altLang="en-US" sz="2400" b="1" dirty="0"/>
              <a:t>                                                }</a:t>
            </a:r>
          </a:p>
        </p:txBody>
      </p:sp>
      <p:sp>
        <p:nvSpPr>
          <p:cNvPr id="85001" name="Text Box 9"/>
          <p:cNvSpPr txBox="1"/>
          <p:nvPr/>
        </p:nvSpPr>
        <p:spPr>
          <a:xfrm>
            <a:off x="5181600" y="5715000"/>
            <a:ext cx="3352800" cy="466725"/>
          </a:xfrm>
          <a:prstGeom prst="rect">
            <a:avLst/>
          </a:prstGeom>
          <a:solidFill>
            <a:srgbClr val="99CCFF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50000"/>
              </a:spcBef>
              <a:buFontTx/>
              <a:buNone/>
            </a:pPr>
            <a:r>
              <a:rPr lang="en-US" altLang="en-US" sz="2400" dirty="0">
                <a:latin typeface="Arial" panose="020B0604020202020204" pitchFamily="34" charset="0"/>
              </a:rPr>
              <a:t>Complexity O(|V|</a:t>
            </a:r>
            <a:r>
              <a:rPr lang="en-US" altLang="en-US" sz="2400" baseline="30000" dirty="0">
                <a:latin typeface="Arial" panose="020B0604020202020204" pitchFamily="34" charset="0"/>
              </a:rPr>
              <a:t>3</a:t>
            </a:r>
            <a:r>
              <a:rPr lang="en-US" altLang="en-US" sz="2400" dirty="0">
                <a:latin typeface="Arial" panose="020B0604020202020204" pitchFamily="34" charset="0"/>
              </a:rPr>
              <a:t>)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3" name="Footer Placeholder 2"/>
          <p:cNvSpPr txBox="1">
            <a:spLocks noGrp="1"/>
          </p:cNvSpPr>
          <p:nvPr>
            <p:ph type="ftr" sz="quarter" idx="11"/>
          </p:nvPr>
        </p:nvSpPr>
        <p:spPr>
          <a:xfrm>
            <a:off x="1978025" y="6372225"/>
            <a:ext cx="5257800" cy="365125"/>
          </a:xfrm>
          <a:noFill/>
          <a:ln>
            <a:noFill/>
          </a:ln>
        </p:spPr>
        <p:txBody>
          <a:bodyPr anchor="ctr" anchorCtr="0"/>
          <a:lstStyle/>
          <a:p>
            <a:pPr marL="0" indent="0" algn="ctr" eaLnBrk="1" hangingPunct="1">
              <a:spcBef>
                <a:spcPct val="0"/>
              </a:spcBef>
              <a:buFontTx/>
              <a:buNone/>
            </a:pPr>
            <a:r>
              <a:rPr lang="en-US" altLang="en-US" sz="1200" dirty="0">
                <a:solidFill>
                  <a:srgbClr val="898989"/>
                </a:solidFill>
                <a:latin typeface="Arial" panose="020B0604020202020204" pitchFamily="34" charset="0"/>
              </a:rPr>
              <a:t>https://www.geeksforgeeks.org/floyd-warshall-algorithm-dp-16/</a:t>
            </a:r>
          </a:p>
        </p:txBody>
      </p:sp>
      <p:sp>
        <p:nvSpPr>
          <p:cNvPr id="87044" name="Slide Number Placeholder 3"/>
          <p:cNvSpPr txBox="1">
            <a:spLocks noGrp="1"/>
          </p:cNvSpPr>
          <p:nvPr>
            <p:ph type="sldNum" sz="quarter" idx="12"/>
          </p:nvPr>
        </p:nvSpPr>
        <p:spPr>
          <a:noFill/>
          <a:ln>
            <a:noFill/>
          </a:ln>
        </p:spPr>
        <p:txBody>
          <a:bodyPr anchor="ctr" anchorCtr="0"/>
          <a:lstStyle/>
          <a:p>
            <a:pPr marL="0" indent="0" algn="r" eaLnBrk="1" hangingPunct="1">
              <a:spcBef>
                <a:spcPct val="0"/>
              </a:spcBef>
              <a:buFontTx/>
              <a:buNone/>
            </a:pPr>
            <a:fld id="{9A0DB2DC-4C9A-4742-B13C-FB6460FD3503}" type="slidenum">
              <a:rPr lang="en-US" altLang="en-US" sz="1200" dirty="0">
                <a:solidFill>
                  <a:srgbClr val="898989"/>
                </a:solidFill>
                <a:latin typeface="Arial" panose="020B0604020202020204" pitchFamily="34" charset="0"/>
              </a:rPr>
              <a:t>52</a:t>
            </a:fld>
            <a:r>
              <a:rPr lang="en-US" altLang="en-US" sz="1200" dirty="0">
                <a:solidFill>
                  <a:srgbClr val="898989"/>
                </a:solidFill>
                <a:latin typeface="Arial" panose="020B0604020202020204" pitchFamily="34" charset="0"/>
              </a:rPr>
              <a:t>/36</a:t>
            </a:r>
          </a:p>
        </p:txBody>
      </p:sp>
      <p:pic>
        <p:nvPicPr>
          <p:cNvPr id="87045" name="Picture 2" descr="khôRun1drawi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8738" y="471488"/>
            <a:ext cx="6486525" cy="59150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1" name="Footer Placeholder 2"/>
          <p:cNvSpPr txBox="1">
            <a:spLocks noGrp="1"/>
          </p:cNvSpPr>
          <p:nvPr>
            <p:ph type="ftr" sz="quarter" idx="11"/>
          </p:nvPr>
        </p:nvSpPr>
        <p:spPr>
          <a:noFill/>
          <a:ln>
            <a:noFill/>
          </a:ln>
        </p:spPr>
        <p:txBody>
          <a:bodyPr anchor="ctr" anchorCtr="0"/>
          <a:lstStyle/>
          <a:p>
            <a:pPr marL="0" indent="0" algn="ctr" eaLnBrk="1" hangingPunct="1">
              <a:spcBef>
                <a:spcPct val="0"/>
              </a:spcBef>
              <a:buFontTx/>
              <a:buNone/>
            </a:pPr>
            <a:r>
              <a:rPr lang="en-US" altLang="en-US" sz="1200" dirty="0">
                <a:solidFill>
                  <a:srgbClr val="898989"/>
                </a:solidFill>
                <a:latin typeface="Arial" panose="020B0604020202020204" pitchFamily="34" charset="0"/>
              </a:rPr>
              <a:t>Data Structures and Algorithms in Java </a:t>
            </a:r>
          </a:p>
        </p:txBody>
      </p:sp>
      <p:sp>
        <p:nvSpPr>
          <p:cNvPr id="89092" name="Slide Number Placeholder 3"/>
          <p:cNvSpPr txBox="1">
            <a:spLocks noGrp="1"/>
          </p:cNvSpPr>
          <p:nvPr>
            <p:ph type="sldNum" sz="quarter" idx="12"/>
          </p:nvPr>
        </p:nvSpPr>
        <p:spPr>
          <a:noFill/>
          <a:ln>
            <a:noFill/>
          </a:ln>
        </p:spPr>
        <p:txBody>
          <a:bodyPr anchor="ctr" anchorCtr="0"/>
          <a:lstStyle/>
          <a:p>
            <a:pPr marL="0" indent="0" algn="r" eaLnBrk="1" hangingPunct="1">
              <a:spcBef>
                <a:spcPct val="0"/>
              </a:spcBef>
              <a:buFontTx/>
              <a:buNone/>
            </a:pPr>
            <a:fld id="{9A0DB2DC-4C9A-4742-B13C-FB6460FD3503}" type="slidenum">
              <a:rPr lang="en-US" altLang="en-US" sz="1200" dirty="0">
                <a:solidFill>
                  <a:srgbClr val="898989"/>
                </a:solidFill>
                <a:latin typeface="Arial" panose="020B0604020202020204" pitchFamily="34" charset="0"/>
              </a:rPr>
              <a:t>53</a:t>
            </a:fld>
            <a:r>
              <a:rPr lang="en-US" altLang="en-US" sz="1200" dirty="0">
                <a:solidFill>
                  <a:srgbClr val="898989"/>
                </a:solidFill>
                <a:latin typeface="Arial" panose="020B0604020202020204" pitchFamily="34" charset="0"/>
              </a:rPr>
              <a:t>/36</a:t>
            </a:r>
          </a:p>
        </p:txBody>
      </p:sp>
      <p:pic>
        <p:nvPicPr>
          <p:cNvPr id="89093" name="Picture 2" descr="khôRun1drawi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533400"/>
            <a:ext cx="3494088" cy="318611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9094" name="Picture 2" descr="bước1drawi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9538" y="2917825"/>
            <a:ext cx="4962525" cy="34385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5" name="Footer Placeholder 2"/>
          <p:cNvSpPr txBox="1">
            <a:spLocks noGrp="1"/>
          </p:cNvSpPr>
          <p:nvPr>
            <p:ph type="ftr" sz="quarter" idx="11"/>
          </p:nvPr>
        </p:nvSpPr>
        <p:spPr>
          <a:noFill/>
          <a:ln>
            <a:noFill/>
          </a:ln>
        </p:spPr>
        <p:txBody>
          <a:bodyPr anchor="ctr" anchorCtr="0"/>
          <a:lstStyle/>
          <a:p>
            <a:pPr marL="0" indent="0" algn="ctr" eaLnBrk="1" hangingPunct="1">
              <a:spcBef>
                <a:spcPct val="0"/>
              </a:spcBef>
              <a:buFontTx/>
              <a:buNone/>
            </a:pPr>
            <a:r>
              <a:rPr lang="en-US" altLang="en-US" sz="1200" dirty="0">
                <a:solidFill>
                  <a:srgbClr val="898989"/>
                </a:solidFill>
                <a:latin typeface="Arial" panose="020B0604020202020204" pitchFamily="34" charset="0"/>
              </a:rPr>
              <a:t>Data Structures and Algorithms in Java </a:t>
            </a:r>
          </a:p>
        </p:txBody>
      </p:sp>
      <p:sp>
        <p:nvSpPr>
          <p:cNvPr id="90116" name="Slide Number Placeholder 3"/>
          <p:cNvSpPr txBox="1">
            <a:spLocks noGrp="1"/>
          </p:cNvSpPr>
          <p:nvPr>
            <p:ph type="sldNum" sz="quarter" idx="12"/>
          </p:nvPr>
        </p:nvSpPr>
        <p:spPr>
          <a:noFill/>
          <a:ln>
            <a:noFill/>
          </a:ln>
        </p:spPr>
        <p:txBody>
          <a:bodyPr anchor="ctr" anchorCtr="0"/>
          <a:lstStyle/>
          <a:p>
            <a:pPr marL="0" indent="0" algn="r" eaLnBrk="1" hangingPunct="1">
              <a:spcBef>
                <a:spcPct val="0"/>
              </a:spcBef>
              <a:buFontTx/>
              <a:buNone/>
            </a:pPr>
            <a:fld id="{9A0DB2DC-4C9A-4742-B13C-FB6460FD3503}" type="slidenum">
              <a:rPr lang="en-US" altLang="en-US" sz="1200" dirty="0">
                <a:solidFill>
                  <a:srgbClr val="898989"/>
                </a:solidFill>
                <a:latin typeface="Arial" panose="020B0604020202020204" pitchFamily="34" charset="0"/>
              </a:rPr>
              <a:t>54</a:t>
            </a:fld>
            <a:r>
              <a:rPr lang="en-US" altLang="en-US" sz="1200" dirty="0">
                <a:solidFill>
                  <a:srgbClr val="898989"/>
                </a:solidFill>
                <a:latin typeface="Arial" panose="020B0604020202020204" pitchFamily="34" charset="0"/>
              </a:rPr>
              <a:t>/36</a:t>
            </a:r>
          </a:p>
        </p:txBody>
      </p:sp>
      <p:pic>
        <p:nvPicPr>
          <p:cNvPr id="90117" name="Picture 2" descr="khôRun1drawi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75" y="17463"/>
            <a:ext cx="3494088" cy="318611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0118" name="Picture 2" descr="bước2drawi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7113" y="3228975"/>
            <a:ext cx="6867525" cy="36290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0119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8738" y="4117975"/>
            <a:ext cx="2430462" cy="2420938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3" name="Footer Placeholder 2"/>
          <p:cNvSpPr txBox="1">
            <a:spLocks noGrp="1"/>
          </p:cNvSpPr>
          <p:nvPr>
            <p:ph type="ftr" sz="quarter" idx="11"/>
          </p:nvPr>
        </p:nvSpPr>
        <p:spPr>
          <a:noFill/>
          <a:ln>
            <a:noFill/>
          </a:ln>
        </p:spPr>
        <p:txBody>
          <a:bodyPr anchor="ctr" anchorCtr="0"/>
          <a:lstStyle/>
          <a:p>
            <a:pPr marL="0" indent="0" algn="ctr" eaLnBrk="1" hangingPunct="1">
              <a:spcBef>
                <a:spcPct val="0"/>
              </a:spcBef>
              <a:buFontTx/>
              <a:buNone/>
            </a:pPr>
            <a:r>
              <a:rPr lang="en-US" altLang="en-US" sz="1200" dirty="0">
                <a:solidFill>
                  <a:srgbClr val="898989"/>
                </a:solidFill>
                <a:latin typeface="Arial" panose="020B0604020202020204" pitchFamily="34" charset="0"/>
              </a:rPr>
              <a:t>Data Structures and Algorithms in Java </a:t>
            </a:r>
          </a:p>
        </p:txBody>
      </p:sp>
      <p:sp>
        <p:nvSpPr>
          <p:cNvPr id="92164" name="Slide Number Placeholder 3"/>
          <p:cNvSpPr txBox="1">
            <a:spLocks noGrp="1"/>
          </p:cNvSpPr>
          <p:nvPr>
            <p:ph type="sldNum" sz="quarter" idx="12"/>
          </p:nvPr>
        </p:nvSpPr>
        <p:spPr>
          <a:noFill/>
          <a:ln>
            <a:noFill/>
          </a:ln>
        </p:spPr>
        <p:txBody>
          <a:bodyPr anchor="ctr" anchorCtr="0"/>
          <a:lstStyle/>
          <a:p>
            <a:pPr marL="0" indent="0" algn="r" eaLnBrk="1" hangingPunct="1">
              <a:spcBef>
                <a:spcPct val="0"/>
              </a:spcBef>
              <a:buFontTx/>
              <a:buNone/>
            </a:pPr>
            <a:fld id="{9A0DB2DC-4C9A-4742-B13C-FB6460FD3503}" type="slidenum">
              <a:rPr lang="en-US" altLang="en-US" sz="1200" dirty="0">
                <a:solidFill>
                  <a:srgbClr val="898989"/>
                </a:solidFill>
                <a:latin typeface="Arial" panose="020B0604020202020204" pitchFamily="34" charset="0"/>
              </a:rPr>
              <a:t>55</a:t>
            </a:fld>
            <a:r>
              <a:rPr lang="en-US" altLang="en-US" sz="1200" dirty="0">
                <a:solidFill>
                  <a:srgbClr val="898989"/>
                </a:solidFill>
                <a:latin typeface="Arial" panose="020B0604020202020204" pitchFamily="34" charset="0"/>
              </a:rPr>
              <a:t>/36</a:t>
            </a:r>
          </a:p>
        </p:txBody>
      </p:sp>
      <p:pic>
        <p:nvPicPr>
          <p:cNvPr id="92165" name="Picture 2" descr="khôRun1drawi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17463"/>
            <a:ext cx="3494088" cy="318611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2166" name="Picture 2" descr="bước3drawi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8700" y="3203575"/>
            <a:ext cx="6867525" cy="36290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2167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0800" y="4019550"/>
            <a:ext cx="2409825" cy="25336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7" name="Footer Placeholder 2"/>
          <p:cNvSpPr txBox="1">
            <a:spLocks noGrp="1"/>
          </p:cNvSpPr>
          <p:nvPr>
            <p:ph type="ftr" sz="quarter" idx="11"/>
          </p:nvPr>
        </p:nvSpPr>
        <p:spPr>
          <a:noFill/>
          <a:ln>
            <a:noFill/>
          </a:ln>
        </p:spPr>
        <p:txBody>
          <a:bodyPr anchor="ctr" anchorCtr="0"/>
          <a:lstStyle/>
          <a:p>
            <a:pPr marL="0" indent="0" algn="ctr" eaLnBrk="1" hangingPunct="1">
              <a:spcBef>
                <a:spcPct val="0"/>
              </a:spcBef>
              <a:buFontTx/>
              <a:buNone/>
            </a:pPr>
            <a:r>
              <a:rPr lang="en-US" altLang="en-US" sz="1200" dirty="0">
                <a:solidFill>
                  <a:srgbClr val="898989"/>
                </a:solidFill>
                <a:latin typeface="Arial" panose="020B0604020202020204" pitchFamily="34" charset="0"/>
              </a:rPr>
              <a:t>Data Structures and Algorithms in Java </a:t>
            </a:r>
          </a:p>
        </p:txBody>
      </p:sp>
      <p:sp>
        <p:nvSpPr>
          <p:cNvPr id="93188" name="Slide Number Placeholder 3"/>
          <p:cNvSpPr txBox="1">
            <a:spLocks noGrp="1"/>
          </p:cNvSpPr>
          <p:nvPr>
            <p:ph type="sldNum" sz="quarter" idx="12"/>
          </p:nvPr>
        </p:nvSpPr>
        <p:spPr>
          <a:noFill/>
          <a:ln>
            <a:noFill/>
          </a:ln>
        </p:spPr>
        <p:txBody>
          <a:bodyPr anchor="ctr" anchorCtr="0"/>
          <a:lstStyle/>
          <a:p>
            <a:pPr marL="0" indent="0" algn="r" eaLnBrk="1" hangingPunct="1">
              <a:spcBef>
                <a:spcPct val="0"/>
              </a:spcBef>
              <a:buFontTx/>
              <a:buNone/>
            </a:pPr>
            <a:fld id="{9A0DB2DC-4C9A-4742-B13C-FB6460FD3503}" type="slidenum">
              <a:rPr lang="en-US" altLang="en-US" sz="1200" dirty="0">
                <a:solidFill>
                  <a:srgbClr val="898989"/>
                </a:solidFill>
                <a:latin typeface="Arial" panose="020B0604020202020204" pitchFamily="34" charset="0"/>
              </a:rPr>
              <a:t>56</a:t>
            </a:fld>
            <a:r>
              <a:rPr lang="en-US" altLang="en-US" sz="1200" dirty="0">
                <a:solidFill>
                  <a:srgbClr val="898989"/>
                </a:solidFill>
                <a:latin typeface="Arial" panose="020B0604020202020204" pitchFamily="34" charset="0"/>
              </a:rPr>
              <a:t>/36</a:t>
            </a:r>
          </a:p>
        </p:txBody>
      </p:sp>
      <p:pic>
        <p:nvPicPr>
          <p:cNvPr id="93189" name="Picture 2" descr="khôRun1drawi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17463"/>
            <a:ext cx="3494088" cy="318611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3190" name="Picture 2" descr="step4drawi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6475" y="3211513"/>
            <a:ext cx="6867525" cy="36290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3191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0800" y="4157663"/>
            <a:ext cx="2409825" cy="23812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1" name="Footer Placeholder 2"/>
          <p:cNvSpPr txBox="1">
            <a:spLocks noGrp="1"/>
          </p:cNvSpPr>
          <p:nvPr>
            <p:ph type="ftr" sz="quarter" idx="11"/>
          </p:nvPr>
        </p:nvSpPr>
        <p:spPr>
          <a:noFill/>
          <a:ln>
            <a:noFill/>
          </a:ln>
        </p:spPr>
        <p:txBody>
          <a:bodyPr anchor="ctr" anchorCtr="0"/>
          <a:lstStyle/>
          <a:p>
            <a:pPr marL="0" indent="0" algn="ctr" eaLnBrk="1" hangingPunct="1">
              <a:spcBef>
                <a:spcPct val="0"/>
              </a:spcBef>
              <a:buFontTx/>
              <a:buNone/>
            </a:pPr>
            <a:r>
              <a:rPr lang="en-US" altLang="en-US" sz="1200" dirty="0">
                <a:solidFill>
                  <a:srgbClr val="898989"/>
                </a:solidFill>
                <a:latin typeface="Arial" panose="020B0604020202020204" pitchFamily="34" charset="0"/>
              </a:rPr>
              <a:t>Data Structures and Algorithms in Java </a:t>
            </a:r>
          </a:p>
        </p:txBody>
      </p:sp>
      <p:sp>
        <p:nvSpPr>
          <p:cNvPr id="94212" name="Slide Number Placeholder 3"/>
          <p:cNvSpPr txBox="1">
            <a:spLocks noGrp="1"/>
          </p:cNvSpPr>
          <p:nvPr>
            <p:ph type="sldNum" sz="quarter" idx="12"/>
          </p:nvPr>
        </p:nvSpPr>
        <p:spPr>
          <a:noFill/>
          <a:ln>
            <a:noFill/>
          </a:ln>
        </p:spPr>
        <p:txBody>
          <a:bodyPr anchor="ctr" anchorCtr="0"/>
          <a:lstStyle/>
          <a:p>
            <a:pPr marL="0" indent="0" algn="r" eaLnBrk="1" hangingPunct="1">
              <a:spcBef>
                <a:spcPct val="0"/>
              </a:spcBef>
              <a:buFontTx/>
              <a:buNone/>
            </a:pPr>
            <a:fld id="{9A0DB2DC-4C9A-4742-B13C-FB6460FD3503}" type="slidenum">
              <a:rPr lang="en-US" altLang="en-US" sz="1200" dirty="0">
                <a:solidFill>
                  <a:srgbClr val="898989"/>
                </a:solidFill>
                <a:latin typeface="Arial" panose="020B0604020202020204" pitchFamily="34" charset="0"/>
              </a:rPr>
              <a:t>57</a:t>
            </a:fld>
            <a:r>
              <a:rPr lang="en-US" altLang="en-US" sz="1200" dirty="0">
                <a:solidFill>
                  <a:srgbClr val="898989"/>
                </a:solidFill>
                <a:latin typeface="Arial" panose="020B0604020202020204" pitchFamily="34" charset="0"/>
              </a:rPr>
              <a:t>/36</a:t>
            </a:r>
          </a:p>
        </p:txBody>
      </p:sp>
      <p:pic>
        <p:nvPicPr>
          <p:cNvPr id="94213" name="Picture 2" descr="khôRun1drawi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17463"/>
            <a:ext cx="3494088" cy="318611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4214" name="Picture 2" descr="bước5drawi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6475" y="3228975"/>
            <a:ext cx="6867525" cy="36290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421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4600" y="4114800"/>
            <a:ext cx="2457450" cy="24098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5" name="Footer Placeholder 2"/>
          <p:cNvSpPr txBox="1">
            <a:spLocks noGrp="1"/>
          </p:cNvSpPr>
          <p:nvPr>
            <p:ph type="ftr" sz="quarter" idx="11"/>
          </p:nvPr>
        </p:nvSpPr>
        <p:spPr>
          <a:noFill/>
          <a:ln>
            <a:noFill/>
          </a:ln>
        </p:spPr>
        <p:txBody>
          <a:bodyPr anchor="ctr" anchorCtr="0"/>
          <a:lstStyle/>
          <a:p>
            <a:pPr marL="0" indent="0" algn="ctr" eaLnBrk="1" hangingPunct="1">
              <a:spcBef>
                <a:spcPct val="0"/>
              </a:spcBef>
              <a:buFontTx/>
              <a:buNone/>
            </a:pPr>
            <a:r>
              <a:rPr lang="en-US" altLang="en-US" sz="1200" dirty="0">
                <a:solidFill>
                  <a:srgbClr val="898989"/>
                </a:solidFill>
                <a:latin typeface="Arial" panose="020B0604020202020204" pitchFamily="34" charset="0"/>
              </a:rPr>
              <a:t>Data Structures and Algorithms in Java </a:t>
            </a:r>
          </a:p>
        </p:txBody>
      </p:sp>
      <p:sp>
        <p:nvSpPr>
          <p:cNvPr id="95236" name="Slide Number Placeholder 3"/>
          <p:cNvSpPr txBox="1">
            <a:spLocks noGrp="1"/>
          </p:cNvSpPr>
          <p:nvPr>
            <p:ph type="sldNum" sz="quarter" idx="12"/>
          </p:nvPr>
        </p:nvSpPr>
        <p:spPr>
          <a:noFill/>
          <a:ln>
            <a:noFill/>
          </a:ln>
        </p:spPr>
        <p:txBody>
          <a:bodyPr anchor="ctr" anchorCtr="0"/>
          <a:lstStyle/>
          <a:p>
            <a:pPr marL="0" indent="0" algn="r" eaLnBrk="1" hangingPunct="1">
              <a:spcBef>
                <a:spcPct val="0"/>
              </a:spcBef>
              <a:buFontTx/>
              <a:buNone/>
            </a:pPr>
            <a:fld id="{9A0DB2DC-4C9A-4742-B13C-FB6460FD3503}" type="slidenum">
              <a:rPr lang="en-US" altLang="en-US" sz="1200" dirty="0">
                <a:solidFill>
                  <a:srgbClr val="898989"/>
                </a:solidFill>
                <a:latin typeface="Arial" panose="020B0604020202020204" pitchFamily="34" charset="0"/>
              </a:rPr>
              <a:t>58</a:t>
            </a:fld>
            <a:r>
              <a:rPr lang="en-US" altLang="en-US" sz="1200" dirty="0">
                <a:solidFill>
                  <a:srgbClr val="898989"/>
                </a:solidFill>
                <a:latin typeface="Arial" panose="020B0604020202020204" pitchFamily="34" charset="0"/>
              </a:rPr>
              <a:t>/36</a:t>
            </a:r>
          </a:p>
        </p:txBody>
      </p:sp>
      <p:pic>
        <p:nvPicPr>
          <p:cNvPr id="95237" name="Picture 2" descr="khôRun1drawi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17463"/>
            <a:ext cx="3494088" cy="318611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5238" name="Picture 2" descr="bước6drawi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5838" y="3236913"/>
            <a:ext cx="6867525" cy="36290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5239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0800" y="4138613"/>
            <a:ext cx="2447925" cy="24003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9" name="Footer Placeholder 2"/>
          <p:cNvSpPr txBox="1">
            <a:spLocks noGrp="1"/>
          </p:cNvSpPr>
          <p:nvPr>
            <p:ph type="ftr" sz="quarter" idx="11"/>
          </p:nvPr>
        </p:nvSpPr>
        <p:spPr>
          <a:noFill/>
          <a:ln>
            <a:noFill/>
          </a:ln>
        </p:spPr>
        <p:txBody>
          <a:bodyPr anchor="ctr" anchorCtr="0"/>
          <a:lstStyle/>
          <a:p>
            <a:pPr marL="0" indent="0" algn="ctr" eaLnBrk="1" hangingPunct="1">
              <a:spcBef>
                <a:spcPct val="0"/>
              </a:spcBef>
              <a:buFontTx/>
              <a:buNone/>
            </a:pPr>
            <a:r>
              <a:rPr lang="en-US" altLang="en-US" sz="1200" dirty="0">
                <a:solidFill>
                  <a:srgbClr val="898989"/>
                </a:solidFill>
                <a:latin typeface="Arial" panose="020B0604020202020204" pitchFamily="34" charset="0"/>
              </a:rPr>
              <a:t>Data Structures and Algorithms in Java </a:t>
            </a:r>
          </a:p>
        </p:txBody>
      </p:sp>
      <p:sp>
        <p:nvSpPr>
          <p:cNvPr id="96260" name="Slide Number Placeholder 3"/>
          <p:cNvSpPr txBox="1">
            <a:spLocks noGrp="1"/>
          </p:cNvSpPr>
          <p:nvPr>
            <p:ph type="sldNum" sz="quarter" idx="12"/>
          </p:nvPr>
        </p:nvSpPr>
        <p:spPr>
          <a:noFill/>
          <a:ln>
            <a:noFill/>
          </a:ln>
        </p:spPr>
        <p:txBody>
          <a:bodyPr anchor="ctr" anchorCtr="0"/>
          <a:lstStyle/>
          <a:p>
            <a:pPr marL="0" indent="0" algn="r" eaLnBrk="1" hangingPunct="1">
              <a:spcBef>
                <a:spcPct val="0"/>
              </a:spcBef>
              <a:buFontTx/>
              <a:buNone/>
            </a:pPr>
            <a:fld id="{9A0DB2DC-4C9A-4742-B13C-FB6460FD3503}" type="slidenum">
              <a:rPr lang="en-US" altLang="en-US" sz="1200" dirty="0">
                <a:solidFill>
                  <a:srgbClr val="898989"/>
                </a:solidFill>
                <a:latin typeface="Arial" panose="020B0604020202020204" pitchFamily="34" charset="0"/>
              </a:rPr>
              <a:t>59</a:t>
            </a:fld>
            <a:r>
              <a:rPr lang="en-US" altLang="en-US" sz="1200" dirty="0">
                <a:solidFill>
                  <a:srgbClr val="898989"/>
                </a:solidFill>
                <a:latin typeface="Arial" panose="020B0604020202020204" pitchFamily="34" charset="0"/>
              </a:rPr>
              <a:t>/36</a:t>
            </a:r>
          </a:p>
        </p:txBody>
      </p:sp>
      <p:pic>
        <p:nvPicPr>
          <p:cNvPr id="96261" name="Picture 2" descr="khôRun1drawi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17463"/>
            <a:ext cx="3494088" cy="318611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6262" name="Picture 2" descr="bước7drawi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3875" y="3333750"/>
            <a:ext cx="6105525" cy="35337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Footer Placeholder 4"/>
          <p:cNvSpPr txBox="1">
            <a:spLocks noGrp="1"/>
          </p:cNvSpPr>
          <p:nvPr/>
        </p:nvSpPr>
        <p:spPr>
          <a:xfrm>
            <a:off x="2895600" y="6356350"/>
            <a:ext cx="3352800" cy="36512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FontTx/>
              <a:buNone/>
            </a:pPr>
            <a:r>
              <a:rPr lang="en-US" altLang="en-US" sz="1200" dirty="0">
                <a:solidFill>
                  <a:srgbClr val="898989"/>
                </a:solidFill>
                <a:latin typeface="Arial" panose="020B0604020202020204" pitchFamily="34" charset="0"/>
              </a:rPr>
              <a:t>Data Structures and Algorithms in Java </a:t>
            </a:r>
          </a:p>
        </p:txBody>
      </p:sp>
      <p:sp>
        <p:nvSpPr>
          <p:cNvPr id="12291" name="Slide Number Placeholder 5"/>
          <p:cNvSpPr txBox="1">
            <a:spLocks noGrp="1"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r" eaLnBrk="1" hangingPunct="1">
              <a:spcBef>
                <a:spcPct val="0"/>
              </a:spcBef>
              <a:buFontTx/>
              <a:buNone/>
            </a:pPr>
            <a:fld id="{9A0DB2DC-4C9A-4742-B13C-FB6460FD3503}" type="slidenum">
              <a:rPr lang="en-US" altLang="en-US" sz="1200" dirty="0">
                <a:solidFill>
                  <a:srgbClr val="898989"/>
                </a:solidFill>
                <a:latin typeface="Arial" panose="020B0604020202020204" pitchFamily="34" charset="0"/>
              </a:rPr>
              <a:t>6</a:t>
            </a:fld>
            <a:r>
              <a:rPr lang="en-US" altLang="en-US" sz="1200" dirty="0">
                <a:solidFill>
                  <a:srgbClr val="898989"/>
                </a:solidFill>
                <a:latin typeface="Arial" panose="020B0604020202020204" pitchFamily="34" charset="0"/>
              </a:rPr>
              <a:t>/36</a:t>
            </a:r>
          </a:p>
        </p:txBody>
      </p:sp>
      <p:sp>
        <p:nvSpPr>
          <p:cNvPr id="12292" name="Rectangle 2"/>
          <p:cNvSpPr>
            <a:spLocks noGrp="1"/>
          </p:cNvSpPr>
          <p:nvPr>
            <p:ph type="title"/>
          </p:nvPr>
        </p:nvSpPr>
        <p:spPr>
          <a:xfrm>
            <a:off x="-866775" y="355600"/>
            <a:ext cx="8229600" cy="701675"/>
          </a:xfrm>
        </p:spPr>
        <p:txBody>
          <a:bodyPr vert="horz" wrap="square" lIns="91440" tIns="45720" rIns="91440" bIns="45720" anchor="ctr" anchorCtr="0">
            <a:spAutoFit/>
          </a:bodyPr>
          <a:lstStyle/>
          <a:p>
            <a:pPr eaLnBrk="1" hangingPunct="1"/>
            <a:r>
              <a:rPr lang="en-US" altLang="en-US" sz="4000" b="1" dirty="0">
                <a:solidFill>
                  <a:srgbClr val="CC3300"/>
                </a:solidFill>
              </a:rPr>
              <a:t>Graph Introduction</a:t>
            </a:r>
          </a:p>
        </p:txBody>
      </p:sp>
      <p:sp>
        <p:nvSpPr>
          <p:cNvPr id="12293" name="Slide Number Placeholder 3"/>
          <p:cNvSpPr txBox="1">
            <a:spLocks noGrp="1"/>
          </p:cNvSpPr>
          <p:nvPr/>
        </p:nvSpPr>
        <p:spPr>
          <a:xfrm>
            <a:off x="0" y="1271588"/>
            <a:ext cx="533400" cy="24447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lnSpc>
                <a:spcPct val="80000"/>
              </a:lnSpc>
              <a:spcBef>
                <a:spcPct val="0"/>
              </a:spcBef>
              <a:buFontTx/>
              <a:buNone/>
            </a:pPr>
            <a:r>
              <a:rPr lang="en-US" altLang="en-US" sz="1200" b="1" dirty="0">
                <a:solidFill>
                  <a:srgbClr val="FFFFFF"/>
                </a:solidFill>
                <a:latin typeface="Arial" panose="020B0604020202020204" pitchFamily="34" charset="0"/>
              </a:rPr>
              <a:t> </a:t>
            </a:r>
            <a:fld id="{9A0DB2DC-4C9A-4742-B13C-FB6460FD3503}" type="slidenum">
              <a:rPr lang="en-US" altLang="en-US" sz="1200" b="1" dirty="0">
                <a:solidFill>
                  <a:srgbClr val="FFFFFF"/>
                </a:solidFill>
                <a:latin typeface="Arial" panose="020B0604020202020204" pitchFamily="34" charset="0"/>
              </a:rPr>
              <a:t>6</a:t>
            </a:fld>
            <a:endParaRPr lang="en-US" altLang="en-US" sz="1200" b="1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2294" name="Text Box 9"/>
          <p:cNvSpPr txBox="1"/>
          <p:nvPr/>
        </p:nvSpPr>
        <p:spPr>
          <a:xfrm>
            <a:off x="381000" y="1325563"/>
            <a:ext cx="5208588" cy="193833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just" eaLnBrk="1" hangingPunct="1">
              <a:spcBef>
                <a:spcPct val="0"/>
              </a:spcBef>
              <a:buFontTx/>
              <a:buNone/>
            </a:pPr>
            <a:r>
              <a:rPr lang="en-US" altLang="en-US" sz="2000" dirty="0">
                <a:latin typeface="Arial" panose="020B0604020202020204" pitchFamily="34" charset="0"/>
              </a:rPr>
              <a:t>A </a:t>
            </a:r>
            <a:r>
              <a:rPr lang="en-US" altLang="en-US" sz="2000" b="1" i="1" dirty="0">
                <a:latin typeface="Arial" panose="020B0604020202020204" pitchFamily="34" charset="0"/>
              </a:rPr>
              <a:t>graph </a:t>
            </a:r>
            <a:r>
              <a:rPr lang="en-US" altLang="en-US" sz="2000" dirty="0">
                <a:latin typeface="Arial" panose="020B0604020202020204" pitchFamily="34" charset="0"/>
              </a:rPr>
              <a:t>is a way of representing relationships that exist between pairs of objects. </a:t>
            </a:r>
          </a:p>
          <a:p>
            <a:pPr marL="0" lvl="0" indent="0" algn="just" eaLnBrk="1" hangingPunct="1">
              <a:spcBef>
                <a:spcPct val="0"/>
              </a:spcBef>
              <a:buFontTx/>
              <a:buNone/>
            </a:pPr>
            <a:r>
              <a:rPr lang="en-US" altLang="en-US" sz="2000" dirty="0">
                <a:latin typeface="Arial" panose="020B0604020202020204" pitchFamily="34" charset="0"/>
              </a:rPr>
              <a:t>A graph is a </a:t>
            </a:r>
            <a:r>
              <a:rPr lang="en-US" altLang="en-US" sz="2000" b="1" dirty="0">
                <a:latin typeface="Arial" panose="020B0604020202020204" pitchFamily="34" charset="0"/>
              </a:rPr>
              <a:t>set of</a:t>
            </a:r>
            <a:r>
              <a:rPr lang="en-US" altLang="en-US" sz="2000" dirty="0">
                <a:latin typeface="Arial" panose="020B0604020202020204" pitchFamily="34" charset="0"/>
              </a:rPr>
              <a:t> objects, called </a:t>
            </a:r>
            <a:r>
              <a:rPr lang="en-US" altLang="en-US" sz="2000" b="1" dirty="0">
                <a:latin typeface="Arial" panose="020B0604020202020204" pitchFamily="34" charset="0"/>
              </a:rPr>
              <a:t>vertices</a:t>
            </a:r>
            <a:r>
              <a:rPr lang="en-US" altLang="en-US" sz="2000" dirty="0">
                <a:latin typeface="Arial" panose="020B0604020202020204" pitchFamily="34" charset="0"/>
              </a:rPr>
              <a:t>, together with a collection of pairwise connections between them, called </a:t>
            </a:r>
            <a:r>
              <a:rPr lang="en-US" altLang="en-US" sz="2000" b="1" dirty="0">
                <a:latin typeface="Arial" panose="020B0604020202020204" pitchFamily="34" charset="0"/>
              </a:rPr>
              <a:t>edges</a:t>
            </a:r>
            <a:r>
              <a:rPr lang="en-US" altLang="en-US" sz="2000" dirty="0">
                <a:latin typeface="Arial" panose="020B0604020202020204" pitchFamily="34" charset="0"/>
              </a:rPr>
              <a:t>. </a:t>
            </a:r>
          </a:p>
        </p:txBody>
      </p:sp>
      <p:pic>
        <p:nvPicPr>
          <p:cNvPr id="12295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025" y="3792538"/>
            <a:ext cx="3105150" cy="20478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2296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4750" y="3903663"/>
            <a:ext cx="2562225" cy="20478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2297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9200" y="3903663"/>
            <a:ext cx="2894013" cy="22479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2298" name="Rectangle 1"/>
          <p:cNvSpPr/>
          <p:nvPr/>
        </p:nvSpPr>
        <p:spPr>
          <a:xfrm>
            <a:off x="525463" y="6105525"/>
            <a:ext cx="4090987" cy="5238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FontTx/>
              <a:buNone/>
            </a:pPr>
            <a:r>
              <a:rPr lang="vi-VN" altLang="en-US" sz="2800" b="1" dirty="0">
                <a:latin typeface="Arial" panose="020B0604020202020204" pitchFamily="34" charset="0"/>
              </a:rPr>
              <a:t>Königsberg</a:t>
            </a:r>
            <a:endParaRPr lang="en-US" altLang="en-US" sz="2800" b="1" dirty="0">
              <a:latin typeface="Arial" panose="020B0604020202020204" pitchFamily="34" charset="0"/>
            </a:endParaRPr>
          </a:p>
        </p:txBody>
      </p:sp>
      <p:pic>
        <p:nvPicPr>
          <p:cNvPr id="12299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62713" y="103188"/>
            <a:ext cx="2562225" cy="319881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2300" name="Rectangle 2"/>
          <p:cNvSpPr/>
          <p:nvPr/>
        </p:nvSpPr>
        <p:spPr>
          <a:xfrm>
            <a:off x="7362825" y="3348038"/>
            <a:ext cx="954088" cy="461962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FontTx/>
              <a:buNone/>
            </a:pPr>
            <a:r>
              <a:rPr lang="vi-VN" altLang="en-US" sz="2400" b="1" dirty="0">
                <a:latin typeface="Arial" panose="020B0604020202020204" pitchFamily="34" charset="0"/>
              </a:rPr>
              <a:t>Euler</a:t>
            </a:r>
            <a:endParaRPr lang="en-US" altLang="en-US" sz="2400" b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3" name="Footer Placeholder 2"/>
          <p:cNvSpPr txBox="1">
            <a:spLocks noGrp="1"/>
          </p:cNvSpPr>
          <p:nvPr>
            <p:ph type="ftr" sz="quarter" idx="11"/>
          </p:nvPr>
        </p:nvSpPr>
        <p:spPr>
          <a:noFill/>
          <a:ln>
            <a:noFill/>
          </a:ln>
        </p:spPr>
        <p:txBody>
          <a:bodyPr anchor="ctr" anchorCtr="0"/>
          <a:lstStyle/>
          <a:p>
            <a:pPr marL="0" indent="0" algn="ctr" eaLnBrk="1" hangingPunct="1">
              <a:spcBef>
                <a:spcPct val="0"/>
              </a:spcBef>
              <a:buFontTx/>
              <a:buNone/>
            </a:pPr>
            <a:r>
              <a:rPr lang="en-US" altLang="en-US" sz="1200" dirty="0">
                <a:solidFill>
                  <a:srgbClr val="898989"/>
                </a:solidFill>
                <a:latin typeface="Arial" panose="020B0604020202020204" pitchFamily="34" charset="0"/>
              </a:rPr>
              <a:t>Data Structures and Algorithms in Java </a:t>
            </a:r>
          </a:p>
        </p:txBody>
      </p:sp>
      <p:sp>
        <p:nvSpPr>
          <p:cNvPr id="97284" name="Slide Number Placeholder 3"/>
          <p:cNvSpPr txBox="1">
            <a:spLocks noGrp="1"/>
          </p:cNvSpPr>
          <p:nvPr>
            <p:ph type="sldNum" sz="quarter" idx="12"/>
          </p:nvPr>
        </p:nvSpPr>
        <p:spPr>
          <a:noFill/>
          <a:ln>
            <a:noFill/>
          </a:ln>
        </p:spPr>
        <p:txBody>
          <a:bodyPr anchor="ctr" anchorCtr="0"/>
          <a:lstStyle/>
          <a:p>
            <a:pPr marL="0" indent="0" algn="r" eaLnBrk="1" hangingPunct="1">
              <a:spcBef>
                <a:spcPct val="0"/>
              </a:spcBef>
              <a:buFontTx/>
              <a:buNone/>
            </a:pPr>
            <a:fld id="{9A0DB2DC-4C9A-4742-B13C-FB6460FD3503}" type="slidenum">
              <a:rPr lang="en-US" altLang="en-US" sz="1200" dirty="0">
                <a:solidFill>
                  <a:srgbClr val="898989"/>
                </a:solidFill>
                <a:latin typeface="Arial" panose="020B0604020202020204" pitchFamily="34" charset="0"/>
              </a:rPr>
              <a:t>60</a:t>
            </a:fld>
            <a:r>
              <a:rPr lang="en-US" altLang="en-US" sz="1200" dirty="0">
                <a:solidFill>
                  <a:srgbClr val="898989"/>
                </a:solidFill>
                <a:latin typeface="Arial" panose="020B0604020202020204" pitchFamily="34" charset="0"/>
              </a:rPr>
              <a:t>/36</a:t>
            </a:r>
          </a:p>
        </p:txBody>
      </p:sp>
      <p:pic>
        <p:nvPicPr>
          <p:cNvPr id="9728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2638" y="1714500"/>
            <a:ext cx="5038725" cy="3429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7286" name="Title 5"/>
          <p:cNvSpPr/>
          <p:nvPr/>
        </p:nvSpPr>
        <p:spPr>
          <a:xfrm>
            <a:off x="533400" y="395288"/>
            <a:ext cx="8229600" cy="64135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FontTx/>
              <a:buNone/>
            </a:pPr>
            <a:r>
              <a:rPr lang="en-US" altLang="en-US" sz="3600" b="1" dirty="0">
                <a:solidFill>
                  <a:srgbClr val="CC3300"/>
                </a:solidFill>
              </a:rPr>
              <a:t>Floyd Algorithm example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7" name="Footer Placeholder 2"/>
          <p:cNvSpPr txBox="1">
            <a:spLocks noGrp="1"/>
          </p:cNvSpPr>
          <p:nvPr>
            <p:ph type="ftr" sz="quarter" idx="11"/>
          </p:nvPr>
        </p:nvSpPr>
        <p:spPr>
          <a:noFill/>
          <a:ln>
            <a:noFill/>
          </a:ln>
        </p:spPr>
        <p:txBody>
          <a:bodyPr anchor="ctr" anchorCtr="0"/>
          <a:lstStyle/>
          <a:p>
            <a:pPr marL="0" indent="0" algn="ctr" eaLnBrk="1" hangingPunct="1">
              <a:spcBef>
                <a:spcPct val="0"/>
              </a:spcBef>
              <a:buFontTx/>
              <a:buNone/>
            </a:pPr>
            <a:r>
              <a:rPr lang="en-US" altLang="en-US" sz="1200" dirty="0">
                <a:solidFill>
                  <a:srgbClr val="898989"/>
                </a:solidFill>
                <a:latin typeface="Arial" panose="020B0604020202020204" pitchFamily="34" charset="0"/>
              </a:rPr>
              <a:t>Data Structures and Algorithms in Java </a:t>
            </a:r>
          </a:p>
        </p:txBody>
      </p:sp>
      <p:sp>
        <p:nvSpPr>
          <p:cNvPr id="98308" name="Slide Number Placeholder 3"/>
          <p:cNvSpPr txBox="1">
            <a:spLocks noGrp="1"/>
          </p:cNvSpPr>
          <p:nvPr>
            <p:ph type="sldNum" sz="quarter" idx="12"/>
          </p:nvPr>
        </p:nvSpPr>
        <p:spPr>
          <a:noFill/>
          <a:ln>
            <a:noFill/>
          </a:ln>
        </p:spPr>
        <p:txBody>
          <a:bodyPr anchor="ctr" anchorCtr="0"/>
          <a:lstStyle/>
          <a:p>
            <a:pPr marL="0" indent="0" algn="r" eaLnBrk="1" hangingPunct="1">
              <a:spcBef>
                <a:spcPct val="0"/>
              </a:spcBef>
              <a:buFontTx/>
              <a:buNone/>
            </a:pPr>
            <a:fld id="{9A0DB2DC-4C9A-4742-B13C-FB6460FD3503}" type="slidenum">
              <a:rPr lang="en-US" altLang="en-US" sz="1200" dirty="0">
                <a:solidFill>
                  <a:srgbClr val="898989"/>
                </a:solidFill>
                <a:latin typeface="Arial" panose="020B0604020202020204" pitchFamily="34" charset="0"/>
              </a:rPr>
              <a:t>61</a:t>
            </a:fld>
            <a:r>
              <a:rPr lang="en-US" altLang="en-US" sz="1200" dirty="0">
                <a:solidFill>
                  <a:srgbClr val="898989"/>
                </a:solidFill>
                <a:latin typeface="Arial" panose="020B0604020202020204" pitchFamily="34" charset="0"/>
              </a:rPr>
              <a:t>/36</a:t>
            </a:r>
          </a:p>
        </p:txBody>
      </p:sp>
      <p:pic>
        <p:nvPicPr>
          <p:cNvPr id="98309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0" y="2332038"/>
            <a:ext cx="3721100" cy="4024312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miter/>
            <a:headEnd type="none" w="med" len="med"/>
            <a:tailEnd type="none" w="med" len="med"/>
          </a:ln>
        </p:spPr>
      </p:pic>
      <p:pic>
        <p:nvPicPr>
          <p:cNvPr id="98310" name="Picture 5"/>
          <p:cNvPicPr>
            <a:picLocks noChangeAspect="1"/>
          </p:cNvPicPr>
          <p:nvPr/>
        </p:nvPicPr>
        <p:blipFill>
          <a:blip r:embed="rId3"/>
          <a:srcRect l="7510" t="10345" r="3796" b="3284"/>
          <a:stretch>
            <a:fillRect/>
          </a:stretch>
        </p:blipFill>
        <p:spPr>
          <a:xfrm>
            <a:off x="457200" y="973138"/>
            <a:ext cx="4062413" cy="31877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miter/>
            <a:headEnd type="none" w="med" len="med"/>
            <a:tailEnd type="none" w="med" len="med"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1" name="Footer Placeholder 2"/>
          <p:cNvSpPr txBox="1">
            <a:spLocks noGrp="1"/>
          </p:cNvSpPr>
          <p:nvPr>
            <p:ph type="ftr" sz="quarter" idx="11"/>
          </p:nvPr>
        </p:nvSpPr>
        <p:spPr>
          <a:noFill/>
          <a:ln>
            <a:noFill/>
          </a:ln>
        </p:spPr>
        <p:txBody>
          <a:bodyPr anchor="ctr" anchorCtr="0"/>
          <a:lstStyle/>
          <a:p>
            <a:pPr marL="0" indent="0" algn="ctr" eaLnBrk="1" hangingPunct="1">
              <a:spcBef>
                <a:spcPct val="0"/>
              </a:spcBef>
              <a:buFontTx/>
              <a:buNone/>
            </a:pPr>
            <a:r>
              <a:rPr lang="en-US" altLang="en-US" sz="1200" dirty="0">
                <a:solidFill>
                  <a:srgbClr val="898989"/>
                </a:solidFill>
                <a:latin typeface="Arial" panose="020B0604020202020204" pitchFamily="34" charset="0"/>
              </a:rPr>
              <a:t>Data Structures and Algorithms in Java </a:t>
            </a:r>
          </a:p>
        </p:txBody>
      </p:sp>
      <p:sp>
        <p:nvSpPr>
          <p:cNvPr id="99332" name="Slide Number Placeholder 3"/>
          <p:cNvSpPr txBox="1">
            <a:spLocks noGrp="1"/>
          </p:cNvSpPr>
          <p:nvPr>
            <p:ph type="sldNum" sz="quarter" idx="12"/>
          </p:nvPr>
        </p:nvSpPr>
        <p:spPr>
          <a:noFill/>
          <a:ln>
            <a:noFill/>
          </a:ln>
        </p:spPr>
        <p:txBody>
          <a:bodyPr anchor="ctr" anchorCtr="0"/>
          <a:lstStyle/>
          <a:p>
            <a:pPr marL="0" indent="0" algn="r" eaLnBrk="1" hangingPunct="1">
              <a:spcBef>
                <a:spcPct val="0"/>
              </a:spcBef>
              <a:buFontTx/>
              <a:buNone/>
            </a:pPr>
            <a:fld id="{9A0DB2DC-4C9A-4742-B13C-FB6460FD3503}" type="slidenum">
              <a:rPr lang="en-US" altLang="en-US" sz="1200" dirty="0">
                <a:solidFill>
                  <a:srgbClr val="898989"/>
                </a:solidFill>
                <a:latin typeface="Arial" panose="020B0604020202020204" pitchFamily="34" charset="0"/>
              </a:rPr>
              <a:t>62</a:t>
            </a:fld>
            <a:r>
              <a:rPr lang="en-US" altLang="en-US" sz="1200" dirty="0">
                <a:solidFill>
                  <a:srgbClr val="898989"/>
                </a:solidFill>
                <a:latin typeface="Arial" panose="020B0604020202020204" pitchFamily="34" charset="0"/>
              </a:rPr>
              <a:t>/36</a:t>
            </a:r>
          </a:p>
        </p:txBody>
      </p:sp>
      <p:pic>
        <p:nvPicPr>
          <p:cNvPr id="99333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563" y="2473325"/>
            <a:ext cx="3592512" cy="3883025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miter/>
            <a:headEnd type="none" w="med" len="med"/>
            <a:tailEnd type="none" w="med" len="med"/>
          </a:ln>
        </p:spPr>
      </p:pic>
      <p:pic>
        <p:nvPicPr>
          <p:cNvPr id="99334" name="Picture 5"/>
          <p:cNvPicPr>
            <a:picLocks noChangeAspect="1"/>
          </p:cNvPicPr>
          <p:nvPr/>
        </p:nvPicPr>
        <p:blipFill>
          <a:blip r:embed="rId3"/>
          <a:srcRect l="7510" t="10345" r="3796" b="3284"/>
          <a:stretch>
            <a:fillRect/>
          </a:stretch>
        </p:blipFill>
        <p:spPr>
          <a:xfrm>
            <a:off x="2895600" y="0"/>
            <a:ext cx="3079750" cy="2416175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miter/>
            <a:headEnd type="none" w="med" len="med"/>
            <a:tailEnd type="none" w="med" len="med"/>
          </a:ln>
        </p:spPr>
      </p:pic>
      <p:pic>
        <p:nvPicPr>
          <p:cNvPr id="99335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7800" y="2452688"/>
            <a:ext cx="3576638" cy="4086225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miter/>
            <a:headEnd type="none" w="med" len="med"/>
            <a:tailEnd type="none" w="med" len="med"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5" name="Footer Placeholder 2"/>
          <p:cNvSpPr txBox="1">
            <a:spLocks noGrp="1"/>
          </p:cNvSpPr>
          <p:nvPr>
            <p:ph type="ftr" sz="quarter" idx="11"/>
          </p:nvPr>
        </p:nvSpPr>
        <p:spPr>
          <a:noFill/>
          <a:ln>
            <a:noFill/>
          </a:ln>
        </p:spPr>
        <p:txBody>
          <a:bodyPr anchor="ctr" anchorCtr="0"/>
          <a:lstStyle/>
          <a:p>
            <a:pPr marL="0" indent="0" algn="ctr" eaLnBrk="1" hangingPunct="1">
              <a:spcBef>
                <a:spcPct val="0"/>
              </a:spcBef>
              <a:buFontTx/>
              <a:buNone/>
            </a:pPr>
            <a:r>
              <a:rPr lang="en-US" altLang="en-US" sz="1200" dirty="0">
                <a:solidFill>
                  <a:srgbClr val="898989"/>
                </a:solidFill>
                <a:latin typeface="Arial" panose="020B0604020202020204" pitchFamily="34" charset="0"/>
              </a:rPr>
              <a:t>Data Structures and Algorithms in Java </a:t>
            </a:r>
          </a:p>
        </p:txBody>
      </p:sp>
      <p:sp>
        <p:nvSpPr>
          <p:cNvPr id="100356" name="Slide Number Placeholder 3"/>
          <p:cNvSpPr txBox="1">
            <a:spLocks noGrp="1"/>
          </p:cNvSpPr>
          <p:nvPr>
            <p:ph type="sldNum" sz="quarter" idx="12"/>
          </p:nvPr>
        </p:nvSpPr>
        <p:spPr>
          <a:noFill/>
          <a:ln>
            <a:noFill/>
          </a:ln>
        </p:spPr>
        <p:txBody>
          <a:bodyPr anchor="ctr" anchorCtr="0"/>
          <a:lstStyle/>
          <a:p>
            <a:pPr marL="0" indent="0" algn="r" eaLnBrk="1" hangingPunct="1">
              <a:spcBef>
                <a:spcPct val="0"/>
              </a:spcBef>
              <a:buFontTx/>
              <a:buNone/>
            </a:pPr>
            <a:fld id="{9A0DB2DC-4C9A-4742-B13C-FB6460FD3503}" type="slidenum">
              <a:rPr lang="en-US" altLang="en-US" sz="1200" dirty="0">
                <a:solidFill>
                  <a:srgbClr val="898989"/>
                </a:solidFill>
                <a:latin typeface="Arial" panose="020B0604020202020204" pitchFamily="34" charset="0"/>
              </a:rPr>
              <a:t>63</a:t>
            </a:fld>
            <a:r>
              <a:rPr lang="en-US" altLang="en-US" sz="1200" dirty="0">
                <a:solidFill>
                  <a:srgbClr val="898989"/>
                </a:solidFill>
                <a:latin typeface="Arial" panose="020B0604020202020204" pitchFamily="34" charset="0"/>
              </a:rPr>
              <a:t>/36</a:t>
            </a:r>
          </a:p>
        </p:txBody>
      </p:sp>
      <p:pic>
        <p:nvPicPr>
          <p:cNvPr id="100357" name="Picture 5"/>
          <p:cNvPicPr>
            <a:picLocks noChangeAspect="1"/>
          </p:cNvPicPr>
          <p:nvPr/>
        </p:nvPicPr>
        <p:blipFill>
          <a:blip r:embed="rId2"/>
          <a:srcRect l="7510" t="10345" r="3796" b="3284"/>
          <a:stretch>
            <a:fillRect/>
          </a:stretch>
        </p:blipFill>
        <p:spPr>
          <a:xfrm>
            <a:off x="3032125" y="3175"/>
            <a:ext cx="3079750" cy="2416175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miter/>
            <a:headEnd type="none" w="med" len="med"/>
            <a:tailEnd type="none" w="med" len="med"/>
          </a:ln>
        </p:spPr>
      </p:pic>
      <p:pic>
        <p:nvPicPr>
          <p:cNvPr id="100358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100" y="2600325"/>
            <a:ext cx="3352800" cy="3832225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miter/>
            <a:headEnd type="none" w="med" len="med"/>
            <a:tailEnd type="none" w="med" len="med"/>
          </a:ln>
        </p:spPr>
      </p:pic>
      <p:pic>
        <p:nvPicPr>
          <p:cNvPr id="100359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3225" y="2600325"/>
            <a:ext cx="3208338" cy="3895725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miter/>
            <a:headEnd type="none" w="med" len="med"/>
            <a:tailEnd type="none" w="med" len="med"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9" name="Footer Placeholder 2"/>
          <p:cNvSpPr txBox="1">
            <a:spLocks noGrp="1"/>
          </p:cNvSpPr>
          <p:nvPr>
            <p:ph type="ftr" sz="quarter" idx="11"/>
          </p:nvPr>
        </p:nvSpPr>
        <p:spPr>
          <a:noFill/>
          <a:ln>
            <a:noFill/>
          </a:ln>
        </p:spPr>
        <p:txBody>
          <a:bodyPr anchor="ctr" anchorCtr="0"/>
          <a:lstStyle/>
          <a:p>
            <a:pPr marL="0" indent="0" algn="ctr" eaLnBrk="1" hangingPunct="1">
              <a:spcBef>
                <a:spcPct val="0"/>
              </a:spcBef>
              <a:buFontTx/>
              <a:buNone/>
            </a:pPr>
            <a:r>
              <a:rPr lang="en-US" altLang="en-US" sz="1200" dirty="0">
                <a:solidFill>
                  <a:srgbClr val="898989"/>
                </a:solidFill>
                <a:latin typeface="Arial" panose="020B0604020202020204" pitchFamily="34" charset="0"/>
              </a:rPr>
              <a:t>Data Structures and Algorithms in Java </a:t>
            </a:r>
          </a:p>
        </p:txBody>
      </p:sp>
      <p:sp>
        <p:nvSpPr>
          <p:cNvPr id="101380" name="Slide Number Placeholder 3"/>
          <p:cNvSpPr txBox="1">
            <a:spLocks noGrp="1"/>
          </p:cNvSpPr>
          <p:nvPr>
            <p:ph type="sldNum" sz="quarter" idx="12"/>
          </p:nvPr>
        </p:nvSpPr>
        <p:spPr>
          <a:noFill/>
          <a:ln>
            <a:noFill/>
          </a:ln>
        </p:spPr>
        <p:txBody>
          <a:bodyPr anchor="ctr" anchorCtr="0"/>
          <a:lstStyle/>
          <a:p>
            <a:pPr marL="0" indent="0" algn="r" eaLnBrk="1" hangingPunct="1">
              <a:spcBef>
                <a:spcPct val="0"/>
              </a:spcBef>
              <a:buFontTx/>
              <a:buNone/>
            </a:pPr>
            <a:fld id="{9A0DB2DC-4C9A-4742-B13C-FB6460FD3503}" type="slidenum">
              <a:rPr lang="en-US" altLang="en-US" sz="1200" dirty="0">
                <a:solidFill>
                  <a:srgbClr val="898989"/>
                </a:solidFill>
                <a:latin typeface="Arial" panose="020B0604020202020204" pitchFamily="34" charset="0"/>
              </a:rPr>
              <a:t>64</a:t>
            </a:fld>
            <a:r>
              <a:rPr lang="en-US" altLang="en-US" sz="1200" dirty="0">
                <a:solidFill>
                  <a:srgbClr val="898989"/>
                </a:solidFill>
                <a:latin typeface="Arial" panose="020B0604020202020204" pitchFamily="34" charset="0"/>
              </a:rPr>
              <a:t>/36</a:t>
            </a:r>
          </a:p>
        </p:txBody>
      </p:sp>
      <p:pic>
        <p:nvPicPr>
          <p:cNvPr id="101381" name="Picture 5"/>
          <p:cNvPicPr>
            <a:picLocks noChangeAspect="1"/>
          </p:cNvPicPr>
          <p:nvPr/>
        </p:nvPicPr>
        <p:blipFill>
          <a:blip r:embed="rId2"/>
          <a:srcRect l="7510" t="10345" r="3796" b="3284"/>
          <a:stretch>
            <a:fillRect/>
          </a:stretch>
        </p:blipFill>
        <p:spPr>
          <a:xfrm>
            <a:off x="762000" y="685800"/>
            <a:ext cx="3079750" cy="2416175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miter/>
            <a:headEnd type="none" w="med" len="med"/>
            <a:tailEnd type="none" w="med" len="med"/>
          </a:ln>
        </p:spPr>
      </p:pic>
      <p:pic>
        <p:nvPicPr>
          <p:cNvPr id="101382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400" y="1328738"/>
            <a:ext cx="4143375" cy="520541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Footer Placeholder 4"/>
          <p:cNvSpPr txBox="1">
            <a:spLocks noGrp="1"/>
          </p:cNvSpPr>
          <p:nvPr>
            <p:ph type="ftr" sz="quarter" idx="11"/>
          </p:nvPr>
        </p:nvSpPr>
        <p:spPr>
          <a:noFill/>
          <a:ln>
            <a:noFill/>
          </a:ln>
        </p:spPr>
        <p:txBody>
          <a:bodyPr anchor="ctr" anchorCtr="0"/>
          <a:lstStyle/>
          <a:p>
            <a:pPr marL="0" indent="0" algn="ctr" eaLnBrk="1" hangingPunct="1">
              <a:spcBef>
                <a:spcPct val="0"/>
              </a:spcBef>
              <a:buFontTx/>
              <a:buNone/>
            </a:pPr>
            <a:r>
              <a:rPr lang="en-US" altLang="en-US" sz="1200" dirty="0">
                <a:solidFill>
                  <a:srgbClr val="898989"/>
                </a:solidFill>
                <a:latin typeface="Arial" panose="020B0604020202020204" pitchFamily="34" charset="0"/>
              </a:rPr>
              <a:t>Data Structures and Algorithms in Java </a:t>
            </a:r>
          </a:p>
        </p:txBody>
      </p:sp>
      <p:sp>
        <p:nvSpPr>
          <p:cNvPr id="102403" name="Slide Number Placeholder 5"/>
          <p:cNvSpPr txBox="1">
            <a:spLocks noGrp="1"/>
          </p:cNvSpPr>
          <p:nvPr>
            <p:ph type="sldNum" sz="quarter" idx="12"/>
          </p:nvPr>
        </p:nvSpPr>
        <p:spPr>
          <a:noFill/>
          <a:ln>
            <a:noFill/>
          </a:ln>
        </p:spPr>
        <p:txBody>
          <a:bodyPr anchor="ctr" anchorCtr="0"/>
          <a:lstStyle/>
          <a:p>
            <a:pPr marL="0" indent="0" algn="r" eaLnBrk="1" hangingPunct="1">
              <a:spcBef>
                <a:spcPct val="0"/>
              </a:spcBef>
              <a:buFontTx/>
              <a:buNone/>
            </a:pPr>
            <a:fld id="{9A0DB2DC-4C9A-4742-B13C-FB6460FD3503}" type="slidenum">
              <a:rPr lang="en-US" altLang="en-US" sz="1200" dirty="0">
                <a:solidFill>
                  <a:srgbClr val="898989"/>
                </a:solidFill>
                <a:latin typeface="Arial" panose="020B0604020202020204" pitchFamily="34" charset="0"/>
              </a:rPr>
              <a:t>65</a:t>
            </a:fld>
            <a:r>
              <a:rPr lang="en-US" altLang="en-US" sz="1200" dirty="0">
                <a:solidFill>
                  <a:srgbClr val="898989"/>
                </a:solidFill>
                <a:latin typeface="Arial" panose="020B0604020202020204" pitchFamily="34" charset="0"/>
              </a:rPr>
              <a:t>/36</a:t>
            </a:r>
          </a:p>
        </p:txBody>
      </p:sp>
      <p:pic>
        <p:nvPicPr>
          <p:cNvPr id="102404" name="Picture 2" descr="Image74"/>
          <p:cNvPicPr>
            <a:picLocks noChangeAspect="1"/>
          </p:cNvPicPr>
          <p:nvPr/>
        </p:nvPicPr>
        <p:blipFill>
          <a:blip r:embed="rId3"/>
          <a:srcRect r="21519"/>
          <a:stretch>
            <a:fillRect/>
          </a:stretch>
        </p:blipFill>
        <p:spPr>
          <a:xfrm>
            <a:off x="2057400" y="1676400"/>
            <a:ext cx="4724400" cy="40132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2405" name="Title 5"/>
          <p:cNvSpPr/>
          <p:nvPr/>
        </p:nvSpPr>
        <p:spPr>
          <a:xfrm>
            <a:off x="533400" y="395288"/>
            <a:ext cx="8229600" cy="64135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FontTx/>
              <a:buNone/>
            </a:pPr>
            <a:r>
              <a:rPr lang="en-US" altLang="en-US" sz="3600" b="1" dirty="0">
                <a:solidFill>
                  <a:srgbClr val="CC3300"/>
                </a:solidFill>
              </a:rPr>
              <a:t>Floyd Algorithm example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Footer Placeholder 4"/>
          <p:cNvSpPr txBox="1">
            <a:spLocks noGrp="1"/>
          </p:cNvSpPr>
          <p:nvPr>
            <p:ph type="ftr" sz="quarter" idx="11"/>
          </p:nvPr>
        </p:nvSpPr>
        <p:spPr>
          <a:noFill/>
          <a:ln>
            <a:noFill/>
          </a:ln>
        </p:spPr>
        <p:txBody>
          <a:bodyPr anchor="ctr" anchorCtr="0"/>
          <a:lstStyle/>
          <a:p>
            <a:pPr marL="0" indent="0" algn="ctr" eaLnBrk="1" hangingPunct="1">
              <a:spcBef>
                <a:spcPct val="0"/>
              </a:spcBef>
              <a:buFontTx/>
              <a:buNone/>
            </a:pPr>
            <a:r>
              <a:rPr lang="en-US" altLang="en-US" sz="1200" dirty="0">
                <a:solidFill>
                  <a:srgbClr val="898989"/>
                </a:solidFill>
                <a:latin typeface="Arial" panose="020B0604020202020204" pitchFamily="34" charset="0"/>
              </a:rPr>
              <a:t>Data Structures and Algorithms in Java </a:t>
            </a:r>
          </a:p>
        </p:txBody>
      </p:sp>
      <p:sp>
        <p:nvSpPr>
          <p:cNvPr id="104451" name="Slide Number Placeholder 5"/>
          <p:cNvSpPr txBox="1">
            <a:spLocks noGrp="1"/>
          </p:cNvSpPr>
          <p:nvPr>
            <p:ph type="sldNum" sz="quarter" idx="12"/>
          </p:nvPr>
        </p:nvSpPr>
        <p:spPr>
          <a:noFill/>
          <a:ln>
            <a:noFill/>
          </a:ln>
        </p:spPr>
        <p:txBody>
          <a:bodyPr anchor="ctr" anchorCtr="0"/>
          <a:lstStyle/>
          <a:p>
            <a:pPr marL="0" indent="0" algn="r" eaLnBrk="1" hangingPunct="1">
              <a:spcBef>
                <a:spcPct val="0"/>
              </a:spcBef>
              <a:buFontTx/>
              <a:buNone/>
            </a:pPr>
            <a:fld id="{9A0DB2DC-4C9A-4742-B13C-FB6460FD3503}" type="slidenum">
              <a:rPr lang="en-US" altLang="en-US" sz="1200" dirty="0">
                <a:solidFill>
                  <a:srgbClr val="898989"/>
                </a:solidFill>
                <a:latin typeface="Arial" panose="020B0604020202020204" pitchFamily="34" charset="0"/>
              </a:rPr>
              <a:t>66</a:t>
            </a:fld>
            <a:r>
              <a:rPr lang="en-US" altLang="en-US" sz="1200" dirty="0">
                <a:solidFill>
                  <a:srgbClr val="898989"/>
                </a:solidFill>
                <a:latin typeface="Arial" panose="020B0604020202020204" pitchFamily="34" charset="0"/>
              </a:rPr>
              <a:t>/36</a:t>
            </a:r>
          </a:p>
        </p:txBody>
      </p:sp>
      <p:pic>
        <p:nvPicPr>
          <p:cNvPr id="104452" name="Picture 2" descr="Image8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2133600"/>
            <a:ext cx="6705600" cy="317023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4453" name="Text Box 3"/>
          <p:cNvSpPr txBox="1"/>
          <p:nvPr/>
        </p:nvSpPr>
        <p:spPr>
          <a:xfrm>
            <a:off x="2209800" y="5680075"/>
            <a:ext cx="6475413" cy="4572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spcBef>
                <a:spcPct val="0"/>
              </a:spcBef>
              <a:buFontTx/>
              <a:buNone/>
            </a:pPr>
            <a:r>
              <a:rPr lang="en-US" altLang="en-US" sz="2400" dirty="0">
                <a:latin typeface="Times New Roman" panose="02020603050405020304" pitchFamily="18" charset="0"/>
              </a:rPr>
              <a:t>The values in parenthesis are the non zero P values.</a:t>
            </a:r>
          </a:p>
        </p:txBody>
      </p:sp>
      <p:sp>
        <p:nvSpPr>
          <p:cNvPr id="104454" name="Rectangle 4"/>
          <p:cNvSpPr>
            <a:spLocks noGrp="1"/>
          </p:cNvSpPr>
          <p:nvPr>
            <p:ph type="title"/>
          </p:nvPr>
        </p:nvSpPr>
        <p:spPr>
          <a:xfrm>
            <a:off x="2895600" y="1357313"/>
            <a:ext cx="7620000" cy="457200"/>
          </a:xfrm>
        </p:spPr>
        <p:txBody>
          <a:bodyPr vert="horz" wrap="square" lIns="91440" tIns="45720" rIns="91440" bIns="45720" anchor="ctr" anchorCtr="0">
            <a:spAutoFit/>
          </a:bodyPr>
          <a:lstStyle/>
          <a:p>
            <a:r>
              <a:rPr lang="en-US" altLang="en-US" sz="2400" b="1" dirty="0"/>
              <a:t>The final distance matrix and P</a:t>
            </a:r>
            <a:endParaRPr lang="en-US" altLang="en-US" sz="2400" dirty="0"/>
          </a:p>
        </p:txBody>
      </p:sp>
      <p:sp>
        <p:nvSpPr>
          <p:cNvPr id="104455" name="Title 5"/>
          <p:cNvSpPr/>
          <p:nvPr/>
        </p:nvSpPr>
        <p:spPr>
          <a:xfrm>
            <a:off x="1752600" y="395288"/>
            <a:ext cx="8229600" cy="64135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FontTx/>
              <a:buNone/>
            </a:pPr>
            <a:r>
              <a:rPr lang="en-US" altLang="en-US" sz="3600" b="1" dirty="0">
                <a:solidFill>
                  <a:srgbClr val="CC3300"/>
                </a:solidFill>
              </a:rPr>
              <a:t>Floyd Algorithm example (cont.)</a:t>
            </a:r>
          </a:p>
        </p:txBody>
      </p:sp>
      <p:pic>
        <p:nvPicPr>
          <p:cNvPr id="104456" name="Picture 2" descr="Image74"/>
          <p:cNvPicPr>
            <a:picLocks noChangeAspect="1"/>
          </p:cNvPicPr>
          <p:nvPr/>
        </p:nvPicPr>
        <p:blipFill>
          <a:blip r:embed="rId4"/>
          <a:srcRect r="21519"/>
          <a:stretch>
            <a:fillRect/>
          </a:stretch>
        </p:blipFill>
        <p:spPr>
          <a:xfrm>
            <a:off x="76200" y="481013"/>
            <a:ext cx="3140075" cy="2667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Footer Placeholder 4"/>
          <p:cNvSpPr txBox="1">
            <a:spLocks noGrp="1"/>
          </p:cNvSpPr>
          <p:nvPr>
            <p:ph type="ftr" sz="quarter" idx="11"/>
          </p:nvPr>
        </p:nvSpPr>
        <p:spPr>
          <a:noFill/>
          <a:ln>
            <a:noFill/>
          </a:ln>
        </p:spPr>
        <p:txBody>
          <a:bodyPr anchor="ctr" anchorCtr="0"/>
          <a:lstStyle/>
          <a:p>
            <a:pPr marL="0" indent="0" algn="ctr" eaLnBrk="1" hangingPunct="1">
              <a:spcBef>
                <a:spcPct val="0"/>
              </a:spcBef>
              <a:buFontTx/>
              <a:buNone/>
            </a:pPr>
            <a:r>
              <a:rPr lang="en-US" altLang="en-US" sz="1200" dirty="0">
                <a:solidFill>
                  <a:srgbClr val="898989"/>
                </a:solidFill>
                <a:latin typeface="Arial" panose="020B0604020202020204" pitchFamily="34" charset="0"/>
              </a:rPr>
              <a:t>Data Structures and Algorithms in Java </a:t>
            </a:r>
          </a:p>
        </p:txBody>
      </p:sp>
      <p:sp>
        <p:nvSpPr>
          <p:cNvPr id="80899" name="Slide Number Placeholder 5"/>
          <p:cNvSpPr txBox="1">
            <a:spLocks noGrp="1"/>
          </p:cNvSpPr>
          <p:nvPr>
            <p:ph type="sldNum" sz="quarter" idx="12"/>
          </p:nvPr>
        </p:nvSpPr>
        <p:spPr>
          <a:noFill/>
          <a:ln>
            <a:noFill/>
          </a:ln>
        </p:spPr>
        <p:txBody>
          <a:bodyPr anchor="ctr" anchorCtr="0"/>
          <a:lstStyle/>
          <a:p>
            <a:pPr marL="0" indent="0" algn="r" eaLnBrk="1" hangingPunct="1">
              <a:spcBef>
                <a:spcPct val="0"/>
              </a:spcBef>
              <a:buFontTx/>
              <a:buNone/>
            </a:pPr>
            <a:fld id="{9A0DB2DC-4C9A-4742-B13C-FB6460FD3503}" type="slidenum">
              <a:rPr lang="en-US" altLang="en-US" sz="1200" dirty="0">
                <a:solidFill>
                  <a:srgbClr val="898989"/>
                </a:solidFill>
                <a:latin typeface="Arial" panose="020B0604020202020204" pitchFamily="34" charset="0"/>
              </a:rPr>
              <a:t>67</a:t>
            </a:fld>
            <a:r>
              <a:rPr lang="en-US" altLang="en-US" sz="1200" dirty="0">
                <a:solidFill>
                  <a:srgbClr val="898989"/>
                </a:solidFill>
                <a:latin typeface="Arial" panose="020B0604020202020204" pitchFamily="34" charset="0"/>
              </a:rPr>
              <a:t>/36</a:t>
            </a:r>
          </a:p>
        </p:txBody>
      </p:sp>
      <p:sp>
        <p:nvSpPr>
          <p:cNvPr id="80900" name="Title 5"/>
          <p:cNvSpPr/>
          <p:nvPr/>
        </p:nvSpPr>
        <p:spPr>
          <a:xfrm>
            <a:off x="381000" y="182563"/>
            <a:ext cx="8229600" cy="64135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FontTx/>
              <a:buNone/>
            </a:pPr>
            <a:r>
              <a:rPr lang="en-US" altLang="en-US" sz="3600" b="1" dirty="0">
                <a:solidFill>
                  <a:srgbClr val="CC3300"/>
                </a:solidFill>
              </a:rPr>
              <a:t>Dijkstra's Algorithm Exercise</a:t>
            </a:r>
          </a:p>
        </p:txBody>
      </p:sp>
      <p:pic>
        <p:nvPicPr>
          <p:cNvPr id="80901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9388" y="1828800"/>
            <a:ext cx="6245225" cy="3348038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23" name="Picture 2" descr="khôRun1drawio"/>
          <p:cNvPicPr>
            <a:picLocks noChangeAspect="1"/>
          </p:cNvPicPr>
          <p:nvPr/>
        </p:nvPicPr>
        <p:blipFill>
          <a:blip r:embed="rId2"/>
          <a:srcRect t="8777"/>
          <a:stretch>
            <a:fillRect/>
          </a:stretch>
        </p:blipFill>
        <p:spPr>
          <a:xfrm>
            <a:off x="1328738" y="990600"/>
            <a:ext cx="6486525" cy="539591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1924" name="Title 5"/>
          <p:cNvSpPr/>
          <p:nvPr/>
        </p:nvSpPr>
        <p:spPr>
          <a:xfrm>
            <a:off x="381000" y="182563"/>
            <a:ext cx="8229600" cy="64135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FontTx/>
              <a:buNone/>
            </a:pPr>
            <a:r>
              <a:rPr lang="en-US" altLang="en-US" sz="3600" b="1" dirty="0">
                <a:solidFill>
                  <a:srgbClr val="CC3300"/>
                </a:solidFill>
              </a:rPr>
              <a:t>Dijkstra's Algorithm Exercise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947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0238" y="2703513"/>
            <a:ext cx="5343525" cy="32289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2948" name="Rectangle 3"/>
          <p:cNvSpPr/>
          <p:nvPr/>
        </p:nvSpPr>
        <p:spPr>
          <a:xfrm>
            <a:off x="685800" y="1225550"/>
            <a:ext cx="7772400" cy="147796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just"/>
            <a:r>
              <a:rPr sz="1800" b="0" dirty="0">
                <a:latin typeface="Arial" panose="020B0604020202020204" pitchFamily="34" charset="0"/>
              </a:rPr>
              <a:t>Given a weighted graph below and you are using the Dijkstra algorithm to find the shortest path from the vertex A to the vertex B. What are the correct order of vertices selected into the set S until the vertex B is selected? (Each step a vertex with minimal current distance is selected into S)</a:t>
            </a:r>
          </a:p>
        </p:txBody>
      </p:sp>
      <p:sp>
        <p:nvSpPr>
          <p:cNvPr id="82949" name="Title 5"/>
          <p:cNvSpPr/>
          <p:nvPr/>
        </p:nvSpPr>
        <p:spPr>
          <a:xfrm>
            <a:off x="381000" y="182563"/>
            <a:ext cx="8229600" cy="64135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FontTx/>
              <a:buNone/>
            </a:pPr>
            <a:r>
              <a:rPr lang="en-US" altLang="en-US" sz="3600" b="1" dirty="0">
                <a:solidFill>
                  <a:srgbClr val="CC3300"/>
                </a:solidFill>
              </a:rPr>
              <a:t>Dijkstra's Algorithm Exercise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Footer Placeholder 4"/>
          <p:cNvSpPr txBox="1">
            <a:spLocks noGrp="1"/>
          </p:cNvSpPr>
          <p:nvPr>
            <p:ph type="ftr" sz="quarter" idx="11"/>
          </p:nvPr>
        </p:nvSpPr>
        <p:spPr>
          <a:noFill/>
          <a:ln>
            <a:noFill/>
          </a:ln>
        </p:spPr>
        <p:txBody>
          <a:bodyPr anchor="ctr" anchorCtr="0"/>
          <a:lstStyle/>
          <a:p>
            <a:pPr marL="0" indent="0" algn="ctr" eaLnBrk="1" hangingPunct="1">
              <a:spcBef>
                <a:spcPct val="0"/>
              </a:spcBef>
              <a:buFontTx/>
              <a:buNone/>
            </a:pPr>
            <a:r>
              <a:rPr lang="en-US" altLang="en-US" sz="1200" dirty="0">
                <a:solidFill>
                  <a:srgbClr val="898989"/>
                </a:solidFill>
                <a:latin typeface="Arial" panose="020B0604020202020204" pitchFamily="34" charset="0"/>
              </a:rPr>
              <a:t>Data Structures and Algorithms in Java </a:t>
            </a:r>
          </a:p>
        </p:txBody>
      </p:sp>
      <p:sp>
        <p:nvSpPr>
          <p:cNvPr id="14339" name="Slide Number Placeholder 5"/>
          <p:cNvSpPr txBox="1">
            <a:spLocks noGrp="1"/>
          </p:cNvSpPr>
          <p:nvPr>
            <p:ph type="sldNum" sz="quarter" idx="12"/>
          </p:nvPr>
        </p:nvSpPr>
        <p:spPr>
          <a:noFill/>
          <a:ln>
            <a:noFill/>
          </a:ln>
        </p:spPr>
        <p:txBody>
          <a:bodyPr anchor="ctr" anchorCtr="0"/>
          <a:lstStyle/>
          <a:p>
            <a:pPr marL="0" indent="0" algn="r" eaLnBrk="1" hangingPunct="1">
              <a:spcBef>
                <a:spcPct val="0"/>
              </a:spcBef>
              <a:buFontTx/>
              <a:buNone/>
            </a:pPr>
            <a:fld id="{9A0DB2DC-4C9A-4742-B13C-FB6460FD3503}" type="slidenum">
              <a:rPr lang="en-US" altLang="en-US" sz="1200" dirty="0">
                <a:solidFill>
                  <a:srgbClr val="898989"/>
                </a:solidFill>
                <a:latin typeface="Arial" panose="020B0604020202020204" pitchFamily="34" charset="0"/>
              </a:rPr>
              <a:t>7</a:t>
            </a:fld>
            <a:r>
              <a:rPr lang="en-US" altLang="en-US" sz="1200" dirty="0">
                <a:solidFill>
                  <a:srgbClr val="898989"/>
                </a:solidFill>
                <a:latin typeface="Arial" panose="020B0604020202020204" pitchFamily="34" charset="0"/>
              </a:rPr>
              <a:t>/36</a:t>
            </a:r>
          </a:p>
        </p:txBody>
      </p:sp>
      <p:sp>
        <p:nvSpPr>
          <p:cNvPr id="14340" name="Rectangle 2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701675"/>
          </a:xfrm>
        </p:spPr>
        <p:txBody>
          <a:bodyPr vert="horz" wrap="square" lIns="91440" tIns="45720" rIns="91440" bIns="45720" anchor="ctr" anchorCtr="0">
            <a:spAutoFit/>
          </a:bodyPr>
          <a:lstStyle/>
          <a:p>
            <a:pPr eaLnBrk="1" hangingPunct="1"/>
            <a:r>
              <a:rPr lang="en-US" altLang="en-US" sz="4000" b="1" dirty="0">
                <a:solidFill>
                  <a:srgbClr val="CC3300"/>
                </a:solidFill>
              </a:rPr>
              <a:t>Graph definition</a:t>
            </a:r>
          </a:p>
        </p:txBody>
      </p:sp>
      <p:sp>
        <p:nvSpPr>
          <p:cNvPr id="14341" name="Slide Number Placeholder 3"/>
          <p:cNvSpPr txBox="1">
            <a:spLocks noGrp="1"/>
          </p:cNvSpPr>
          <p:nvPr/>
        </p:nvSpPr>
        <p:spPr>
          <a:xfrm>
            <a:off x="0" y="1271588"/>
            <a:ext cx="533400" cy="24447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lnSpc>
                <a:spcPct val="80000"/>
              </a:lnSpc>
              <a:spcBef>
                <a:spcPct val="0"/>
              </a:spcBef>
              <a:buFontTx/>
              <a:buNone/>
            </a:pPr>
            <a:r>
              <a:rPr lang="en-US" altLang="en-US" sz="1200" b="1" dirty="0">
                <a:solidFill>
                  <a:srgbClr val="FFFFFF"/>
                </a:solidFill>
                <a:latin typeface="Arial" panose="020B0604020202020204" pitchFamily="34" charset="0"/>
              </a:rPr>
              <a:t> </a:t>
            </a:r>
            <a:fld id="{9A0DB2DC-4C9A-4742-B13C-FB6460FD3503}" type="slidenum">
              <a:rPr lang="en-US" altLang="en-US" sz="1200" b="1" dirty="0">
                <a:solidFill>
                  <a:srgbClr val="FFFFFF"/>
                </a:solidFill>
                <a:latin typeface="Arial" panose="020B0604020202020204" pitchFamily="34" charset="0"/>
              </a:rPr>
              <a:t>7</a:t>
            </a:fld>
            <a:endParaRPr lang="en-US" altLang="en-US" sz="1200" b="1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pic>
        <p:nvPicPr>
          <p:cNvPr id="14342" name="Picture 7"/>
          <p:cNvPicPr>
            <a:picLocks noChangeAspect="1"/>
          </p:cNvPicPr>
          <p:nvPr/>
        </p:nvPicPr>
        <p:blipFill>
          <a:blip r:embed="rId3"/>
          <a:srcRect l="33412" t="28743" r="30708" b="60883"/>
          <a:stretch>
            <a:fillRect/>
          </a:stretch>
        </p:blipFill>
        <p:spPr>
          <a:xfrm>
            <a:off x="228600" y="914400"/>
            <a:ext cx="6324600" cy="1143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4343" name="Picture 8"/>
          <p:cNvPicPr>
            <a:picLocks noChangeAspect="1"/>
          </p:cNvPicPr>
          <p:nvPr/>
        </p:nvPicPr>
        <p:blipFill>
          <a:blip r:embed="rId3"/>
          <a:srcRect l="33412" t="41884" r="16875" b="23000"/>
          <a:stretch>
            <a:fillRect/>
          </a:stretch>
        </p:blipFill>
        <p:spPr>
          <a:xfrm>
            <a:off x="381000" y="2895600"/>
            <a:ext cx="8458200" cy="37338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4344" name="Text Box 9"/>
          <p:cNvSpPr txBox="1"/>
          <p:nvPr/>
        </p:nvSpPr>
        <p:spPr>
          <a:xfrm>
            <a:off x="2133600" y="2082800"/>
            <a:ext cx="5791200" cy="838200"/>
          </a:xfrm>
          <a:prstGeom prst="rect">
            <a:avLst/>
          </a:prstGeom>
          <a:solidFill>
            <a:srgbClr val="99CCFF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buFontTx/>
              <a:buNone/>
            </a:pPr>
            <a:r>
              <a:rPr lang="en-US" altLang="en-US" sz="2200" dirty="0">
                <a:latin typeface="Arial" panose="020B0604020202020204" pitchFamily="34" charset="0"/>
              </a:rPr>
              <a:t>In briefly saying, a </a:t>
            </a:r>
            <a:r>
              <a:rPr lang="en-US" altLang="en-US" sz="2200" b="1" dirty="0">
                <a:latin typeface="Arial" panose="020B0604020202020204" pitchFamily="34" charset="0"/>
              </a:rPr>
              <a:t>graph </a:t>
            </a:r>
            <a:r>
              <a:rPr lang="en-US" altLang="en-US" sz="2200" dirty="0">
                <a:latin typeface="Arial" panose="020B0604020202020204" pitchFamily="34" charset="0"/>
              </a:rPr>
              <a:t>is a collection of </a:t>
            </a:r>
          </a:p>
          <a:p>
            <a:pPr marL="0" lvl="0" indent="0" eaLnBrk="1" hangingPunct="1">
              <a:buFontTx/>
              <a:buNone/>
            </a:pPr>
            <a:r>
              <a:rPr lang="en-US" altLang="en-US" sz="2200" dirty="0">
                <a:solidFill>
                  <a:schemeClr val="accent2"/>
                </a:solidFill>
                <a:latin typeface="Arial" panose="020B0604020202020204" pitchFamily="34" charset="0"/>
              </a:rPr>
              <a:t>vertices  and the connections between them</a:t>
            </a: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971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100" y="2895600"/>
            <a:ext cx="7429500" cy="31051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3972" name="Rectangle 3"/>
          <p:cNvSpPr/>
          <p:nvPr/>
        </p:nvSpPr>
        <p:spPr>
          <a:xfrm>
            <a:off x="1066800" y="1219200"/>
            <a:ext cx="7429500" cy="12001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sz="2400" b="0" dirty="0">
                <a:latin typeface="Arial" panose="020B0604020202020204" pitchFamily="34" charset="0"/>
              </a:rPr>
              <a:t>What is the path with the shortest path (prefers the least number of vertices) from vertex A to vertex G on the following graph?</a:t>
            </a:r>
          </a:p>
        </p:txBody>
      </p:sp>
      <p:sp>
        <p:nvSpPr>
          <p:cNvPr id="83973" name="Title 5"/>
          <p:cNvSpPr/>
          <p:nvPr/>
        </p:nvSpPr>
        <p:spPr>
          <a:xfrm>
            <a:off x="381000" y="182563"/>
            <a:ext cx="8229600" cy="64135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FontTx/>
              <a:buNone/>
            </a:pPr>
            <a:r>
              <a:rPr lang="en-US" altLang="en-US" sz="3600" b="1" dirty="0">
                <a:solidFill>
                  <a:srgbClr val="CC3300"/>
                </a:solidFill>
              </a:rPr>
              <a:t>Dijkstra's Algorithm Exercise</a:t>
            </a:r>
          </a:p>
        </p:txBody>
      </p:sp>
      <p:pic>
        <p:nvPicPr>
          <p:cNvPr id="83974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4750" y="1990711"/>
            <a:ext cx="1619250" cy="19716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400" y="1534795"/>
            <a:ext cx="3597275" cy="20224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0" y="4648835"/>
            <a:ext cx="3585210" cy="21564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7620"/>
            <a:ext cx="8229600" cy="884555"/>
          </a:xfrm>
        </p:spPr>
        <p:txBody>
          <a:bodyPr/>
          <a:lstStyle/>
          <a:p>
            <a:r>
              <a:rPr lang="en-US" b="1" dirty="0">
                <a:solidFill>
                  <a:srgbClr val="CC3300"/>
                </a:solidFill>
                <a:sym typeface="+mn-ea"/>
              </a:rPr>
              <a:t>Exercise</a:t>
            </a:r>
            <a:endParaRPr lang="en-US"/>
          </a:p>
        </p:txBody>
      </p:sp>
      <p:sp>
        <p:nvSpPr>
          <p:cNvPr id="4" name="Text Box 3"/>
          <p:cNvSpPr txBox="1"/>
          <p:nvPr/>
        </p:nvSpPr>
        <p:spPr>
          <a:xfrm>
            <a:off x="228600" y="892175"/>
            <a:ext cx="8823960" cy="565023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r>
              <a:rPr lang="en-US" altLang="en-US" sz="2000" b="0"/>
              <a:t>1. What is the breadth-first traversal from the vertex D of a graph below? (visit nodes in ABC order if there are some nodes having the</a:t>
            </a:r>
          </a:p>
          <a:p>
            <a:r>
              <a:rPr lang="en-US" altLang="en-US" sz="2000" b="0"/>
              <a:t>same selection ability)</a:t>
            </a:r>
          </a:p>
          <a:p>
            <a:pPr lvl="1"/>
            <a:r>
              <a:rPr lang="en-US" altLang="en-US" sz="1800" b="0"/>
              <a:t>A. D, B, C, F, A, E, G, H</a:t>
            </a:r>
          </a:p>
          <a:p>
            <a:pPr lvl="1"/>
            <a:r>
              <a:rPr lang="en-US" altLang="en-US" sz="1800" b="0"/>
              <a:t>B. D, B, C, F, A, E, G</a:t>
            </a:r>
          </a:p>
          <a:p>
            <a:pPr lvl="1"/>
            <a:r>
              <a:rPr lang="en-US" altLang="en-US" sz="1800" b="0"/>
              <a:t>C. D, C, F, B, E, A, G, H</a:t>
            </a:r>
          </a:p>
          <a:p>
            <a:pPr lvl="1"/>
            <a:r>
              <a:rPr lang="en-US" altLang="en-US" sz="1800" b="0"/>
              <a:t>D. D, C, B, F, A, G, E, H</a:t>
            </a:r>
          </a:p>
          <a:p>
            <a:pPr lvl="1"/>
            <a:endParaRPr lang="en-US" altLang="en-US" sz="1800" b="0"/>
          </a:p>
          <a:p>
            <a:pPr lvl="1"/>
            <a:endParaRPr lang="en-US" altLang="en-US" sz="1800" b="0"/>
          </a:p>
          <a:p>
            <a:pPr marL="0" lvl="1" algn="l">
              <a:buClrTx/>
              <a:buSzTx/>
              <a:buFontTx/>
            </a:pPr>
            <a:r>
              <a:rPr lang="en-US" altLang="en-US" sz="2000" b="0"/>
              <a:t>2. Given a weighted graph below and you are using the Dijkstra algorithm to find the shortest path from the vertex A to the vertex C.</a:t>
            </a:r>
          </a:p>
          <a:p>
            <a:pPr marL="0" lvl="1" algn="l">
              <a:buClrTx/>
              <a:buSzTx/>
              <a:buFontTx/>
            </a:pPr>
            <a:r>
              <a:rPr lang="en-US" altLang="en-US" sz="2000" b="0"/>
              <a:t>What are the correct order of vertices selected into the set S until the vertex C is selected? (Each step a vertex with minimal current distance is selected into S).</a:t>
            </a:r>
            <a:endParaRPr lang="en-US" altLang="en-US" sz="1800" b="0"/>
          </a:p>
          <a:p>
            <a:pPr lvl="1"/>
            <a:r>
              <a:rPr lang="en-US" altLang="en-US" sz="1800" b="0"/>
              <a:t>A. A, B, C</a:t>
            </a:r>
          </a:p>
          <a:p>
            <a:pPr lvl="1"/>
            <a:r>
              <a:rPr lang="en-US" altLang="en-US" sz="1800" b="0"/>
              <a:t>B. A, B, E, C</a:t>
            </a:r>
          </a:p>
          <a:p>
            <a:pPr lvl="1"/>
            <a:r>
              <a:rPr lang="en-US" altLang="en-US" sz="1800" b="0"/>
              <a:t>C. A, B, D, E, C</a:t>
            </a:r>
          </a:p>
          <a:p>
            <a:pPr lvl="1"/>
            <a:r>
              <a:rPr lang="en-US" altLang="en-US" sz="1800" b="0"/>
              <a:t>D. A, B, D, C</a:t>
            </a: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955"/>
            <a:ext cx="8229600" cy="577215"/>
          </a:xfrm>
        </p:spPr>
        <p:txBody>
          <a:bodyPr/>
          <a:lstStyle/>
          <a:p>
            <a:r>
              <a:rPr lang="en-US" b="1" dirty="0">
                <a:solidFill>
                  <a:srgbClr val="CC3300"/>
                </a:solidFill>
                <a:sym typeface="+mn-ea"/>
              </a:rPr>
              <a:t>Exercise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2170" y="3069590"/>
            <a:ext cx="4408805" cy="3711575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457200" y="1143000"/>
            <a:ext cx="7929245" cy="52622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en-US" sz="2400" b="0"/>
              <a:t>Given a weighted graph below and you are using the Dijkstra algorithm to find the shortest path from the vertex A to the vertex F. What are the correct order of vertices selected into the set S until the vertex F is selected? (Each step a vertex with minimal current distance is selected into S).</a:t>
            </a:r>
          </a:p>
          <a:p>
            <a:endParaRPr lang="en-US" altLang="en-US" sz="2400" b="0"/>
          </a:p>
          <a:p>
            <a:r>
              <a:rPr lang="en-US" altLang="en-US" sz="2400" b="0"/>
              <a:t>A. A, C, D, F</a:t>
            </a:r>
          </a:p>
          <a:p>
            <a:endParaRPr lang="en-US" altLang="en-US" sz="2400" b="0"/>
          </a:p>
          <a:p>
            <a:r>
              <a:rPr lang="en-US" altLang="en-US" sz="2400" b="0"/>
              <a:t>B. A, B, C, E, D, F</a:t>
            </a:r>
          </a:p>
          <a:p>
            <a:endParaRPr lang="en-US" altLang="en-US" sz="2400" b="0"/>
          </a:p>
          <a:p>
            <a:r>
              <a:rPr lang="en-US" altLang="en-US" sz="2400" b="0"/>
              <a:t>C. A, B, C, E, F</a:t>
            </a:r>
          </a:p>
          <a:p>
            <a:endParaRPr lang="en-US" altLang="en-US" sz="2400" b="0"/>
          </a:p>
          <a:p>
            <a:r>
              <a:rPr lang="en-US" altLang="en-US" sz="2400" b="0"/>
              <a:t>D. A, C, E, F</a:t>
            </a: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0600" y="3733800"/>
            <a:ext cx="3783965" cy="29279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0"/>
            <a:ext cx="8229600" cy="631190"/>
          </a:xfrm>
        </p:spPr>
        <p:txBody>
          <a:bodyPr/>
          <a:lstStyle/>
          <a:p>
            <a:r>
              <a:rPr lang="en-US" b="1" dirty="0">
                <a:solidFill>
                  <a:srgbClr val="CC3300"/>
                </a:solidFill>
                <a:sym typeface="+mn-ea"/>
              </a:rPr>
              <a:t>Exercise</a:t>
            </a:r>
            <a:endParaRPr lang="en-US"/>
          </a:p>
        </p:txBody>
      </p:sp>
      <p:sp>
        <p:nvSpPr>
          <p:cNvPr id="4" name="Text Box 3"/>
          <p:cNvSpPr txBox="1"/>
          <p:nvPr/>
        </p:nvSpPr>
        <p:spPr>
          <a:xfrm>
            <a:off x="457200" y="762000"/>
            <a:ext cx="8488680" cy="22047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r>
              <a:rPr lang="en-US" altLang="en-US" sz="1600" b="0"/>
              <a:t>Given the graph G = (V.E) and X is a vertex of G. Suppose there exists at least one Hamilton Cycle for the graph. The following is a backtracking algorithm for finding</a:t>
            </a:r>
          </a:p>
          <a:p>
            <a:r>
              <a:rPr lang="en-US" altLang="en-US" sz="1600" b="0"/>
              <a:t>the first Hamilton cycle from the vertex X:</a:t>
            </a:r>
          </a:p>
          <a:p>
            <a:endParaRPr lang="en-US" altLang="en-US" sz="1600"/>
          </a:p>
          <a:p>
            <a:pPr lvl="1"/>
            <a:r>
              <a:rPr lang="en-US" altLang="en-US" sz="1600" b="0">
                <a:latin typeface="Calibri" panose="020F0502020204030204" pitchFamily="34" charset="0"/>
                <a:cs typeface="Calibri" panose="020F0502020204030204" pitchFamily="34" charset="0"/>
              </a:rPr>
              <a:t>declare an empty array H (which will contain Hamilton cycle)</a:t>
            </a:r>
          </a:p>
          <a:p>
            <a:pPr lvl="1"/>
            <a:r>
              <a:rPr lang="en-US" altLang="en-US" sz="1600" b="0">
                <a:latin typeface="Calibri" panose="020F0502020204030204" pitchFamily="34" charset="0"/>
                <a:cs typeface="Calibri" panose="020F0502020204030204" pitchFamily="34" charset="0"/>
              </a:rPr>
              <a:t>(1) Put the vertex X to H</a:t>
            </a:r>
          </a:p>
          <a:p>
            <a:pPr lvl="1"/>
            <a:r>
              <a:rPr lang="en-US" altLang="en-US" sz="1600" b="0">
                <a:latin typeface="Calibri" panose="020F0502020204030204" pitchFamily="34" charset="0"/>
                <a:cs typeface="Calibri" panose="020F0502020204030204" pitchFamily="34" charset="0"/>
              </a:rPr>
              <a:t>(2) Check if H is a Hamilton cycle then stop. </a:t>
            </a:r>
          </a:p>
          <a:p>
            <a:pPr lvl="1" indent="457200"/>
            <a:r>
              <a:rPr lang="en-US" altLang="en-US" sz="1600" b="0">
                <a:latin typeface="Calibri" panose="020F0502020204030204" pitchFamily="34" charset="0"/>
                <a:cs typeface="Calibri" panose="020F0502020204030204" pitchFamily="34" charset="0"/>
              </a:rPr>
              <a:t>else go to (3)</a:t>
            </a:r>
          </a:p>
          <a:p>
            <a:pPr lvl="1"/>
            <a:r>
              <a:rPr lang="en-US" altLang="en-US" sz="1600" b="0">
                <a:latin typeface="Calibri" panose="020F0502020204030204" pitchFamily="34" charset="0"/>
                <a:cs typeface="Calibri" panose="020F0502020204030204" pitchFamily="34" charset="0"/>
              </a:rPr>
              <a:t>(3) Consider the last vertex Y in H. </a:t>
            </a:r>
          </a:p>
          <a:p>
            <a:pPr lvl="1" indent="457200"/>
            <a:r>
              <a:rPr lang="en-US" altLang="en-US" sz="1600" b="0">
                <a:latin typeface="Calibri" panose="020F0502020204030204" pitchFamily="34" charset="0"/>
                <a:cs typeface="Calibri" panose="020F0502020204030204" pitchFamily="34" charset="0"/>
              </a:rPr>
              <a:t>iIf there is/are vertex(es) adjacent to Y: select the first adjacent vertex Z (by alphabet order) and put it to H. </a:t>
            </a:r>
          </a:p>
          <a:p>
            <a:pPr lvl="1" indent="457200"/>
            <a:r>
              <a:rPr lang="en-US" altLang="en-US" sz="1600" b="0">
                <a:latin typeface="Calibri" panose="020F0502020204030204" pitchFamily="34" charset="0"/>
                <a:cs typeface="Calibri" panose="020F0502020204030204" pitchFamily="34" charset="0"/>
              </a:rPr>
              <a:t>If there no adjacent vertex, remove Y from H and denote it as a bad selection (so you do not select it in the same way again).</a:t>
            </a:r>
          </a:p>
          <a:p>
            <a:pPr lvl="1"/>
            <a:r>
              <a:rPr lang="en-US" altLang="en-US" sz="1600" b="0">
                <a:latin typeface="Calibri" panose="020F0502020204030204" pitchFamily="34" charset="0"/>
                <a:cs typeface="Calibri" panose="020F0502020204030204" pitchFamily="34" charset="0"/>
              </a:rPr>
              <a:t>Go to (2).</a:t>
            </a:r>
          </a:p>
          <a:p>
            <a:endParaRPr lang="en-US" altLang="en-US" sz="1600"/>
          </a:p>
          <a:p>
            <a:endParaRPr lang="en-US" altLang="en-US" sz="1600"/>
          </a:p>
          <a:p>
            <a:endParaRPr lang="en-US" altLang="en-US" sz="1600"/>
          </a:p>
        </p:txBody>
      </p:sp>
      <p:sp>
        <p:nvSpPr>
          <p:cNvPr id="5" name="Text Box 4"/>
          <p:cNvSpPr txBox="1"/>
          <p:nvPr/>
        </p:nvSpPr>
        <p:spPr>
          <a:xfrm>
            <a:off x="1295400" y="5367020"/>
            <a:ext cx="2494915" cy="13220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en-US" sz="1600" b="0"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A. C.A.B. E. D. F. C</a:t>
            </a:r>
            <a:endParaRPr lang="en-US" altLang="en-US" sz="1600" b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en-US" sz="1600" b="0"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B. C.E.B. D. A. F. C</a:t>
            </a:r>
            <a:endParaRPr lang="en-US" altLang="en-US" sz="1600" b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en-US" sz="1600" b="0"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C. C.F.D. E. B. A. C</a:t>
            </a:r>
            <a:endParaRPr lang="en-US" altLang="en-US" sz="1600" b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en-US" sz="1600" b="0"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D. C.E. D.F.A. B. C</a:t>
            </a:r>
            <a:endParaRPr lang="en-US" altLang="en-US" sz="1600" b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en-US" sz="1600" b="0"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E. C.B.A.F.D. E. C</a:t>
            </a:r>
          </a:p>
        </p:txBody>
      </p:sp>
      <p:sp>
        <p:nvSpPr>
          <p:cNvPr id="7" name="Text Box 6"/>
          <p:cNvSpPr txBox="1"/>
          <p:nvPr/>
        </p:nvSpPr>
        <p:spPr>
          <a:xfrm>
            <a:off x="533400" y="4290695"/>
            <a:ext cx="3681095" cy="10763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en-US" sz="1600" b="0">
                <a:sym typeface="+mn-ea"/>
              </a:rPr>
              <a:t>Suppose a G is given below (view picture). Which of the followings is the Hamilton cycle from the vertex C. created by above algorithm?</a:t>
            </a: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C3300"/>
                </a:solidFill>
                <a:sym typeface="+mn-ea"/>
              </a:rPr>
              <a:t>Exercise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514600"/>
            <a:ext cx="6488430" cy="2342515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399415" y="1600200"/>
            <a:ext cx="7777480" cy="9531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en-US" sz="2800" b="0"/>
              <a:t>Consider a graph below. One cut-edge in the graph is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3200" y="5257800"/>
            <a:ext cx="1582420" cy="143446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9200" y="5181600"/>
            <a:ext cx="1929130" cy="1454785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CC3300"/>
                </a:solidFill>
                <a:sym typeface="+mn-ea"/>
              </a:rPr>
              <a:t>Exercise</a:t>
            </a:r>
            <a:endParaRPr lang="en-US"/>
          </a:p>
        </p:txBody>
      </p:sp>
      <p:sp>
        <p:nvSpPr>
          <p:cNvPr id="4" name="Text Box 3"/>
          <p:cNvSpPr txBox="1"/>
          <p:nvPr/>
        </p:nvSpPr>
        <p:spPr>
          <a:xfrm>
            <a:off x="793115" y="2028825"/>
            <a:ext cx="7818120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en-US" sz="2400" b="0"/>
              <a:t>A graph that has neither self-loop nor parallel edges are called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3276600"/>
            <a:ext cx="2971800" cy="2609850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CC3300"/>
                </a:solidFill>
                <a:sym typeface="+mn-ea"/>
              </a:rPr>
              <a:t>Exercise</a:t>
            </a:r>
            <a:endParaRPr lang="en-US"/>
          </a:p>
        </p:txBody>
      </p:sp>
      <p:sp>
        <p:nvSpPr>
          <p:cNvPr id="4" name="Text Box 3"/>
          <p:cNvSpPr txBox="1"/>
          <p:nvPr/>
        </p:nvSpPr>
        <p:spPr>
          <a:xfrm>
            <a:off x="457200" y="1600200"/>
            <a:ext cx="8217535" cy="17341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r>
              <a:rPr lang="en-US" altLang="en-US" sz="2400" b="0"/>
              <a:t>The minimum number of edges required to create a cyclid graph (the graph containg a cycle) of n vertices is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2667000"/>
            <a:ext cx="885825" cy="20383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2600" y="2514600"/>
            <a:ext cx="847725" cy="5905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4025" y="2667000"/>
            <a:ext cx="205105" cy="363220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Footer Placeholder 4"/>
          <p:cNvSpPr txBox="1">
            <a:spLocks noGrp="1"/>
          </p:cNvSpPr>
          <p:nvPr>
            <p:ph type="ftr" sz="quarter" idx="11"/>
          </p:nvPr>
        </p:nvSpPr>
        <p:spPr>
          <a:noFill/>
          <a:ln>
            <a:noFill/>
          </a:ln>
        </p:spPr>
        <p:txBody>
          <a:bodyPr anchor="ctr" anchorCtr="0"/>
          <a:lstStyle/>
          <a:p>
            <a:pPr marL="0" indent="0" algn="ctr" eaLnBrk="1" hangingPunct="1">
              <a:spcBef>
                <a:spcPct val="0"/>
              </a:spcBef>
              <a:buFontTx/>
              <a:buNone/>
            </a:pPr>
            <a:r>
              <a:rPr lang="en-US" altLang="en-US" sz="1200" dirty="0">
                <a:solidFill>
                  <a:srgbClr val="898989"/>
                </a:solidFill>
                <a:latin typeface="Arial" panose="020B0604020202020204" pitchFamily="34" charset="0"/>
              </a:rPr>
              <a:t>Data Structures and Algorithms in Java </a:t>
            </a:r>
          </a:p>
        </p:txBody>
      </p:sp>
      <p:sp>
        <p:nvSpPr>
          <p:cNvPr id="106500" name="Rectangle 2"/>
          <p:cNvSpPr>
            <a:spLocks noGrp="1"/>
          </p:cNvSpPr>
          <p:nvPr>
            <p:ph type="title"/>
          </p:nvPr>
        </p:nvSpPr>
        <p:spPr>
          <a:xfrm>
            <a:off x="762000" y="685800"/>
            <a:ext cx="6931025" cy="701675"/>
          </a:xfrm>
        </p:spPr>
        <p:txBody>
          <a:bodyPr vert="horz" wrap="square" lIns="91440" tIns="45720" rIns="91440" bIns="45720" anchor="ctr" anchorCtr="0">
            <a:spAutoFit/>
          </a:bodyPr>
          <a:lstStyle/>
          <a:p>
            <a:pPr eaLnBrk="1" hangingPunct="1"/>
            <a:r>
              <a:rPr lang="en-US" altLang="en-US" sz="4000" b="1" dirty="0">
                <a:solidFill>
                  <a:srgbClr val="CC3300"/>
                </a:solidFill>
              </a:rPr>
              <a:t>Summary</a:t>
            </a:r>
            <a:endParaRPr lang="fr-FR" altLang="en-US" sz="4000" b="1" dirty="0">
              <a:solidFill>
                <a:srgbClr val="CC3300"/>
              </a:solidFill>
            </a:endParaRPr>
          </a:p>
        </p:txBody>
      </p:sp>
      <p:sp>
        <p:nvSpPr>
          <p:cNvPr id="106501" name="Slide Number Placeholder 3"/>
          <p:cNvSpPr txBox="1">
            <a:spLocks noGrp="1"/>
          </p:cNvSpPr>
          <p:nvPr/>
        </p:nvSpPr>
        <p:spPr>
          <a:xfrm>
            <a:off x="0" y="1271588"/>
            <a:ext cx="533400" cy="24447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lnSpc>
                <a:spcPct val="80000"/>
              </a:lnSpc>
              <a:spcBef>
                <a:spcPct val="0"/>
              </a:spcBef>
              <a:buFontTx/>
              <a:buNone/>
            </a:pPr>
            <a:r>
              <a:rPr lang="en-US" altLang="en-US" sz="1200" b="1" dirty="0">
                <a:solidFill>
                  <a:srgbClr val="FFFFFF"/>
                </a:solidFill>
                <a:latin typeface="Arial" panose="020B0604020202020204" pitchFamily="34" charset="0"/>
              </a:rPr>
              <a:t> </a:t>
            </a:r>
            <a:fld id="{9A0DB2DC-4C9A-4742-B13C-FB6460FD3503}" type="slidenum">
              <a:rPr lang="en-US" altLang="en-US" sz="1200" b="1" dirty="0">
                <a:solidFill>
                  <a:srgbClr val="FFFFFF"/>
                </a:solidFill>
                <a:latin typeface="Arial" panose="020B0604020202020204" pitchFamily="34" charset="0"/>
              </a:rPr>
              <a:t>77</a:t>
            </a:fld>
            <a:endParaRPr lang="en-US" altLang="en-US" sz="1200" b="1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06502" name="Rectangle 3"/>
          <p:cNvSpPr/>
          <p:nvPr/>
        </p:nvSpPr>
        <p:spPr>
          <a:xfrm>
            <a:off x="2286000" y="1676400"/>
            <a:ext cx="4114800" cy="39624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319405" lvl="0" indent="-319405" eaLnBrk="1" hangingPunct="1"/>
            <a:r>
              <a:rPr lang="en-US" altLang="en-US" sz="2400" dirty="0"/>
              <a:t>Graph Introduction</a:t>
            </a:r>
          </a:p>
          <a:p>
            <a:pPr marL="319405" lvl="0" indent="-319405" eaLnBrk="1" hangingPunct="1"/>
            <a:r>
              <a:rPr lang="en-US" altLang="en-US" sz="2400" dirty="0"/>
              <a:t>Graph definition</a:t>
            </a:r>
          </a:p>
          <a:p>
            <a:pPr marL="319405" lvl="0" indent="-319405" eaLnBrk="1" hangingPunct="1"/>
            <a:r>
              <a:rPr lang="en-US" altLang="en-US" sz="2400" dirty="0"/>
              <a:t>Graph Terminology</a:t>
            </a:r>
          </a:p>
          <a:p>
            <a:pPr marL="319405" lvl="0" indent="-319405" eaLnBrk="1" hangingPunct="1"/>
            <a:r>
              <a:rPr lang="en-US" altLang="en-US" sz="2400" dirty="0"/>
              <a:t>Graph applications</a:t>
            </a:r>
          </a:p>
          <a:p>
            <a:pPr marL="319405" lvl="0" indent="-319405" eaLnBrk="1" hangingPunct="1"/>
            <a:r>
              <a:rPr lang="en-US" altLang="en-US" sz="2400" dirty="0"/>
              <a:t>Graph Representation </a:t>
            </a:r>
          </a:p>
          <a:p>
            <a:pPr marL="319405" lvl="0" indent="-319405" eaLnBrk="1" hangingPunct="1"/>
            <a:r>
              <a:rPr lang="en-US" altLang="en-US" sz="2400" dirty="0"/>
              <a:t>Graph Traversals</a:t>
            </a:r>
          </a:p>
          <a:p>
            <a:pPr marL="319405" lvl="0" indent="-319405" eaLnBrk="1" hangingPunct="1"/>
            <a:r>
              <a:rPr lang="en-US" altLang="en-US" sz="2400" dirty="0"/>
              <a:t>Shortest Paths</a:t>
            </a:r>
          </a:p>
          <a:p>
            <a:pPr marL="742950" lvl="1" indent="-285750" eaLnBrk="1" hangingPunct="1"/>
            <a:r>
              <a:rPr lang="en-US" altLang="en-US" sz="2400" b="1" dirty="0"/>
              <a:t>Dijsktra algorithm</a:t>
            </a:r>
          </a:p>
          <a:p>
            <a:pPr marL="742950" lvl="1" indent="-285750" eaLnBrk="1" hangingPunct="1"/>
            <a:r>
              <a:rPr lang="en-US" altLang="en-US" sz="2400" b="1" dirty="0"/>
              <a:t>Floyd algorithm</a:t>
            </a: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Footer Placeholder 4"/>
          <p:cNvSpPr txBox="1">
            <a:spLocks noGrp="1"/>
          </p:cNvSpPr>
          <p:nvPr>
            <p:ph type="ftr" sz="quarter" idx="11"/>
          </p:nvPr>
        </p:nvSpPr>
        <p:spPr>
          <a:noFill/>
          <a:ln>
            <a:noFill/>
          </a:ln>
        </p:spPr>
        <p:txBody>
          <a:bodyPr anchor="ctr" anchorCtr="0"/>
          <a:lstStyle/>
          <a:p>
            <a:pPr marL="0" indent="0" algn="ctr" eaLnBrk="1" hangingPunct="1">
              <a:spcBef>
                <a:spcPct val="0"/>
              </a:spcBef>
              <a:buFontTx/>
              <a:buNone/>
            </a:pPr>
            <a:r>
              <a:rPr lang="en-US" altLang="en-US" sz="1200" dirty="0">
                <a:solidFill>
                  <a:srgbClr val="898989"/>
                </a:solidFill>
                <a:latin typeface="Arial" panose="020B0604020202020204" pitchFamily="34" charset="0"/>
              </a:rPr>
              <a:t>Data Structures and Algorithms in Java </a:t>
            </a:r>
          </a:p>
        </p:txBody>
      </p:sp>
      <p:sp>
        <p:nvSpPr>
          <p:cNvPr id="107523" name="Slide Number Placeholder 5"/>
          <p:cNvSpPr txBox="1">
            <a:spLocks noGrp="1"/>
          </p:cNvSpPr>
          <p:nvPr>
            <p:ph type="sldNum" sz="quarter" idx="12"/>
          </p:nvPr>
        </p:nvSpPr>
        <p:spPr>
          <a:noFill/>
          <a:ln>
            <a:noFill/>
          </a:ln>
        </p:spPr>
        <p:txBody>
          <a:bodyPr anchor="ctr" anchorCtr="0"/>
          <a:lstStyle/>
          <a:p>
            <a:pPr marL="0" indent="0" algn="r" eaLnBrk="1" hangingPunct="1">
              <a:spcBef>
                <a:spcPct val="0"/>
              </a:spcBef>
              <a:buFontTx/>
              <a:buNone/>
            </a:pPr>
            <a:fld id="{9A0DB2DC-4C9A-4742-B13C-FB6460FD3503}" type="slidenum">
              <a:rPr lang="en-US" altLang="en-US" sz="1200" dirty="0">
                <a:solidFill>
                  <a:srgbClr val="898989"/>
                </a:solidFill>
                <a:latin typeface="Arial" panose="020B0604020202020204" pitchFamily="34" charset="0"/>
              </a:rPr>
              <a:t>78</a:t>
            </a:fld>
            <a:r>
              <a:rPr lang="en-US" altLang="en-US" sz="1200" dirty="0">
                <a:solidFill>
                  <a:srgbClr val="898989"/>
                </a:solidFill>
                <a:latin typeface="Arial" panose="020B0604020202020204" pitchFamily="34" charset="0"/>
              </a:rPr>
              <a:t>/36</a:t>
            </a:r>
          </a:p>
        </p:txBody>
      </p:sp>
      <p:sp>
        <p:nvSpPr>
          <p:cNvPr id="107524" name="Rectangle 2"/>
          <p:cNvSpPr>
            <a:spLocks noGrp="1"/>
          </p:cNvSpPr>
          <p:nvPr>
            <p:ph type="title"/>
          </p:nvPr>
        </p:nvSpPr>
        <p:spPr>
          <a:xfrm>
            <a:off x="457200" y="495300"/>
            <a:ext cx="8229600" cy="701675"/>
          </a:xfrm>
        </p:spPr>
        <p:txBody>
          <a:bodyPr vert="horz" wrap="square" lIns="91440" tIns="45720" rIns="91440" bIns="45720" anchor="ctr" anchorCtr="0">
            <a:spAutoFit/>
          </a:bodyPr>
          <a:lstStyle/>
          <a:p>
            <a:r>
              <a:rPr lang="en-US" altLang="en-US" sz="4000" b="1" kern="1200" dirty="0">
                <a:solidFill>
                  <a:srgbClr val="CC3300"/>
                </a:solidFill>
                <a:latin typeface="+mj-lt"/>
                <a:ea typeface="+mj-ea"/>
                <a:cs typeface="Arial" panose="020B0604020202020204" pitchFamily="34" charset="0"/>
              </a:rPr>
              <a:t>Reading at home</a:t>
            </a:r>
            <a:endParaRPr lang="en-US" altLang="en-US" sz="4000" b="1" kern="1200" dirty="0">
              <a:solidFill>
                <a:srgbClr val="CC3300"/>
              </a:solidFill>
              <a:latin typeface="+mj-lt"/>
              <a:ea typeface="Arial" panose="020B0604020202020204" pitchFamily="34" charset="0"/>
              <a:cs typeface="+mj-cs"/>
            </a:endParaRPr>
          </a:p>
        </p:txBody>
      </p:sp>
      <p:sp>
        <p:nvSpPr>
          <p:cNvPr id="107525" name="Text Box 3"/>
          <p:cNvSpPr txBox="1"/>
          <p:nvPr/>
        </p:nvSpPr>
        <p:spPr>
          <a:xfrm>
            <a:off x="1524000" y="1219200"/>
            <a:ext cx="5791200" cy="376238"/>
          </a:xfrm>
          <a:prstGeom prst="rect">
            <a:avLst/>
          </a:prstGeom>
          <a:solidFill>
            <a:srgbClr val="FFCC99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50000"/>
              </a:spcBef>
              <a:buFontTx/>
              <a:buNone/>
            </a:pPr>
            <a:r>
              <a:rPr lang="en-US" altLang="en-US" sz="1800" b="1" dirty="0">
                <a:latin typeface="Arial" panose="020B0604020202020204" pitchFamily="34" charset="0"/>
              </a:rPr>
              <a:t>Text book: Data Structures and Algorithms in Java</a:t>
            </a:r>
          </a:p>
        </p:txBody>
      </p:sp>
      <p:sp>
        <p:nvSpPr>
          <p:cNvPr id="107526" name="Rectangle 3"/>
          <p:cNvSpPr/>
          <p:nvPr/>
        </p:nvSpPr>
        <p:spPr>
          <a:xfrm>
            <a:off x="1600200" y="1905000"/>
            <a:ext cx="5791200" cy="40544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319405" lvl="0" indent="-319405" eaLnBrk="1" hangingPunct="1">
              <a:spcBef>
                <a:spcPct val="0"/>
              </a:spcBef>
              <a:buFontTx/>
              <a:buNone/>
            </a:pPr>
            <a:r>
              <a:rPr lang="en-US" altLang="en-US" sz="2000" dirty="0">
                <a:latin typeface="Arial" panose="020B0604020202020204" pitchFamily="34" charset="0"/>
              </a:rPr>
              <a:t>14 Graph Algorithms 611</a:t>
            </a:r>
          </a:p>
          <a:p>
            <a:pPr marL="319405" lvl="0" indent="-319405" eaLnBrk="1" hangingPunct="1">
              <a:spcBef>
                <a:spcPct val="0"/>
              </a:spcBef>
              <a:buFontTx/>
              <a:buNone/>
            </a:pPr>
            <a:r>
              <a:rPr lang="en-US" altLang="en-US" sz="2000" dirty="0">
                <a:latin typeface="Arial" panose="020B0604020202020204" pitchFamily="34" charset="0"/>
              </a:rPr>
              <a:t>14.1 Graphs   -  612</a:t>
            </a:r>
          </a:p>
          <a:p>
            <a:pPr marL="319405" lvl="0" indent="-319405" eaLnBrk="1" hangingPunct="1">
              <a:spcBef>
                <a:spcPct val="0"/>
              </a:spcBef>
              <a:buFontTx/>
              <a:buNone/>
            </a:pPr>
            <a:r>
              <a:rPr lang="en-US" altLang="en-US" sz="2000" dirty="0">
                <a:latin typeface="Arial" panose="020B0604020202020204" pitchFamily="34" charset="0"/>
              </a:rPr>
              <a:t>14.1.1 The Graph ADT   -  618</a:t>
            </a:r>
          </a:p>
          <a:p>
            <a:pPr marL="319405" lvl="0" indent="-319405" eaLnBrk="1" hangingPunct="1">
              <a:spcBef>
                <a:spcPct val="0"/>
              </a:spcBef>
              <a:buFontTx/>
              <a:buNone/>
            </a:pPr>
            <a:r>
              <a:rPr lang="en-US" altLang="en-US" sz="2000" dirty="0">
                <a:latin typeface="Arial" panose="020B0604020202020204" pitchFamily="34" charset="0"/>
              </a:rPr>
              <a:t>14.2 Data Structures for Graphs  -  619</a:t>
            </a:r>
          </a:p>
          <a:p>
            <a:pPr marL="319405" lvl="0" indent="-319405" eaLnBrk="1" hangingPunct="1">
              <a:spcBef>
                <a:spcPct val="0"/>
              </a:spcBef>
              <a:buFontTx/>
              <a:buNone/>
            </a:pPr>
            <a:r>
              <a:rPr lang="en-US" altLang="en-US" sz="2000" dirty="0">
                <a:latin typeface="Arial" panose="020B0604020202020204" pitchFamily="34" charset="0"/>
              </a:rPr>
              <a:t>14.2.1 Edge List Structure   - 620</a:t>
            </a:r>
          </a:p>
          <a:p>
            <a:pPr marL="319405" lvl="0" indent="-319405" eaLnBrk="1" hangingPunct="1">
              <a:spcBef>
                <a:spcPct val="0"/>
              </a:spcBef>
              <a:buFontTx/>
              <a:buNone/>
            </a:pPr>
            <a:r>
              <a:rPr lang="en-US" altLang="en-US" sz="2000" dirty="0">
                <a:latin typeface="Arial" panose="020B0604020202020204" pitchFamily="34" charset="0"/>
              </a:rPr>
              <a:t>14.2.2 Adjacency List Structure  -  622</a:t>
            </a:r>
          </a:p>
          <a:p>
            <a:pPr marL="319405" lvl="0" indent="-319405" eaLnBrk="1" hangingPunct="1">
              <a:spcBef>
                <a:spcPct val="0"/>
              </a:spcBef>
              <a:buFontTx/>
              <a:buNone/>
            </a:pPr>
            <a:r>
              <a:rPr lang="en-US" altLang="en-US" sz="2000" dirty="0">
                <a:latin typeface="Arial" panose="020B0604020202020204" pitchFamily="34" charset="0"/>
              </a:rPr>
              <a:t>14.2.4 Adjacency Matrix Structure  -  625</a:t>
            </a:r>
          </a:p>
          <a:p>
            <a:pPr marL="319405" lvl="0" indent="-319405" eaLnBrk="1" hangingPunct="1">
              <a:spcBef>
                <a:spcPct val="0"/>
              </a:spcBef>
              <a:buFontTx/>
              <a:buNone/>
            </a:pPr>
            <a:r>
              <a:rPr lang="en-US" altLang="en-US" sz="2000" dirty="0">
                <a:latin typeface="Arial" panose="020B0604020202020204" pitchFamily="34" charset="0"/>
              </a:rPr>
              <a:t>14.3 Graph Traversals   -   630</a:t>
            </a:r>
          </a:p>
          <a:p>
            <a:pPr marL="319405" lvl="0" indent="-319405" eaLnBrk="1" hangingPunct="1">
              <a:spcBef>
                <a:spcPct val="0"/>
              </a:spcBef>
              <a:buFontTx/>
              <a:buNone/>
            </a:pPr>
            <a:r>
              <a:rPr lang="en-US" altLang="en-US" sz="2000" dirty="0">
                <a:latin typeface="Arial" panose="020B0604020202020204" pitchFamily="34" charset="0"/>
              </a:rPr>
              <a:t>14.3.1 Depth-First Search   -  631</a:t>
            </a:r>
          </a:p>
          <a:p>
            <a:pPr marL="319405" lvl="0" indent="-319405" eaLnBrk="1" hangingPunct="1">
              <a:spcBef>
                <a:spcPct val="0"/>
              </a:spcBef>
              <a:buFontTx/>
              <a:buNone/>
            </a:pPr>
            <a:r>
              <a:rPr lang="en-US" altLang="en-US" sz="2000" dirty="0">
                <a:latin typeface="Arial" panose="020B0604020202020204" pitchFamily="34" charset="0"/>
              </a:rPr>
              <a:t>14.3.3 Breadth-First Search   -  640</a:t>
            </a:r>
          </a:p>
          <a:p>
            <a:pPr marL="319405" lvl="0" indent="-319405" eaLnBrk="1" hangingPunct="1">
              <a:spcBef>
                <a:spcPct val="0"/>
              </a:spcBef>
              <a:buFontTx/>
              <a:buNone/>
            </a:pPr>
            <a:r>
              <a:rPr lang="en-US" altLang="en-US" sz="2000" dirty="0">
                <a:latin typeface="Arial" panose="020B0604020202020204" pitchFamily="34" charset="0"/>
              </a:rPr>
              <a:t>14.6 Shortest Paths   -  651</a:t>
            </a:r>
          </a:p>
          <a:p>
            <a:pPr marL="319405" lvl="0" indent="-319405" eaLnBrk="1" hangingPunct="1">
              <a:spcBef>
                <a:spcPct val="0"/>
              </a:spcBef>
              <a:buFontTx/>
              <a:buNone/>
            </a:pPr>
            <a:r>
              <a:rPr lang="en-US" altLang="en-US" sz="2000" dirty="0">
                <a:latin typeface="Arial" panose="020B0604020202020204" pitchFamily="34" charset="0"/>
              </a:rPr>
              <a:t>14.6.1 Weighted Graphs   -  651</a:t>
            </a:r>
          </a:p>
          <a:p>
            <a:pPr marL="319405" lvl="0" indent="-319405" eaLnBrk="1" hangingPunct="1">
              <a:spcBef>
                <a:spcPct val="0"/>
              </a:spcBef>
              <a:buFontTx/>
              <a:buNone/>
            </a:pPr>
            <a:r>
              <a:rPr lang="en-US" altLang="en-US" sz="2000" dirty="0">
                <a:latin typeface="Arial" panose="020B0604020202020204" pitchFamily="34" charset="0"/>
              </a:rPr>
              <a:t>14.6.2 Dijkstra’s Algorithm   -  653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Footer Placeholder 4"/>
          <p:cNvSpPr txBox="1">
            <a:spLocks noGrp="1"/>
          </p:cNvSpPr>
          <p:nvPr/>
        </p:nvSpPr>
        <p:spPr>
          <a:xfrm>
            <a:off x="2895600" y="6356350"/>
            <a:ext cx="3352800" cy="36512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FontTx/>
              <a:buNone/>
            </a:pPr>
            <a:r>
              <a:rPr lang="en-US" altLang="en-US" sz="1200" dirty="0">
                <a:solidFill>
                  <a:srgbClr val="898989"/>
                </a:solidFill>
                <a:latin typeface="Arial" panose="020B0604020202020204" pitchFamily="34" charset="0"/>
              </a:rPr>
              <a:t>Data Structures and Algorithms in Java </a:t>
            </a:r>
          </a:p>
        </p:txBody>
      </p:sp>
      <p:sp>
        <p:nvSpPr>
          <p:cNvPr id="16387" name="Slide Number Placeholder 5"/>
          <p:cNvSpPr txBox="1">
            <a:spLocks noGrp="1"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r" eaLnBrk="1" hangingPunct="1">
              <a:spcBef>
                <a:spcPct val="0"/>
              </a:spcBef>
              <a:buFontTx/>
              <a:buNone/>
            </a:pPr>
            <a:fld id="{9A0DB2DC-4C9A-4742-B13C-FB6460FD3503}" type="slidenum">
              <a:rPr lang="en-US" altLang="en-US" sz="1200" dirty="0">
                <a:solidFill>
                  <a:srgbClr val="898989"/>
                </a:solidFill>
                <a:latin typeface="Arial" panose="020B0604020202020204" pitchFamily="34" charset="0"/>
              </a:rPr>
              <a:t>8</a:t>
            </a:fld>
            <a:r>
              <a:rPr lang="en-US" altLang="en-US" sz="1200" dirty="0">
                <a:solidFill>
                  <a:srgbClr val="898989"/>
                </a:solidFill>
                <a:latin typeface="Arial" panose="020B0604020202020204" pitchFamily="34" charset="0"/>
              </a:rPr>
              <a:t>/36</a:t>
            </a:r>
          </a:p>
        </p:txBody>
      </p:sp>
      <p:sp>
        <p:nvSpPr>
          <p:cNvPr id="16388" name="Rectangle 2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701675"/>
          </a:xfrm>
        </p:spPr>
        <p:txBody>
          <a:bodyPr vert="horz" wrap="square" lIns="91440" tIns="45720" rIns="91440" bIns="45720" anchor="ctr" anchorCtr="0">
            <a:spAutoFit/>
          </a:bodyPr>
          <a:lstStyle/>
          <a:p>
            <a:pPr eaLnBrk="1" hangingPunct="1"/>
            <a:r>
              <a:rPr lang="en-US" altLang="en-US" sz="4000" b="1" dirty="0">
                <a:solidFill>
                  <a:srgbClr val="CC3300"/>
                </a:solidFill>
              </a:rPr>
              <a:t>Graph Terminology</a:t>
            </a:r>
          </a:p>
        </p:txBody>
      </p:sp>
      <p:sp>
        <p:nvSpPr>
          <p:cNvPr id="16389" name="Rectangle 3"/>
          <p:cNvSpPr>
            <a:spLocks noGrp="1"/>
          </p:cNvSpPr>
          <p:nvPr>
            <p:ph sz="quarter" idx="4294967295"/>
          </p:nvPr>
        </p:nvSpPr>
        <p:spPr>
          <a:xfrm>
            <a:off x="457200" y="1066800"/>
            <a:ext cx="8305800" cy="1938338"/>
          </a:xfrm>
        </p:spPr>
        <p:txBody>
          <a:bodyPr vert="horz" wrap="square" lIns="91440" tIns="45720" rIns="91440" bIns="45720" anchor="t" anchorCtr="0">
            <a:spAutoFit/>
          </a:bodyPr>
          <a:lstStyle>
            <a:lvl1pPr lvl="0">
              <a:buClrTx/>
              <a:buSzTx/>
              <a:buFont typeface="Arial" panose="020B0604020202020204" pitchFamily="34" charset="0"/>
              <a:defRPr sz="2400"/>
            </a:lvl1pPr>
            <a:lvl2pPr lvl="1">
              <a:buClrTx/>
              <a:buSzTx/>
              <a:buFont typeface="Arial" panose="020B0604020202020204" pitchFamily="34" charset="0"/>
              <a:defRPr sz="2000"/>
            </a:lvl2pPr>
            <a:lvl3pPr lvl="2">
              <a:buClrTx/>
              <a:buSzTx/>
              <a:buFont typeface="Arial" panose="020B0604020202020204" pitchFamily="34" charset="0"/>
              <a:defRPr sz="1800"/>
            </a:lvl3pPr>
            <a:lvl4pPr lvl="3">
              <a:buClrTx/>
              <a:buSzTx/>
              <a:buFont typeface="Arial" panose="020B0604020202020204" pitchFamily="34" charset="0"/>
              <a:defRPr sz="1600"/>
            </a:lvl4pPr>
            <a:lvl5pPr lvl="4">
              <a:buClrTx/>
              <a:buSzTx/>
              <a:buFont typeface="Arial" panose="020B0604020202020204" pitchFamily="34" charset="0"/>
              <a:defRPr sz="1600"/>
            </a:lvl5pPr>
          </a:lstStyle>
          <a:p>
            <a:pPr marL="319405" lvl="0" indent="-319405" algn="just"/>
            <a:r>
              <a:rPr lang="en-US" altLang="en-US" dirty="0"/>
              <a:t>Edges in a graph are either </a:t>
            </a:r>
            <a:r>
              <a:rPr lang="en-US" altLang="en-US" b="1" i="1" dirty="0"/>
              <a:t>directed </a:t>
            </a:r>
            <a:r>
              <a:rPr lang="en-US" altLang="en-US" dirty="0"/>
              <a:t>or </a:t>
            </a:r>
            <a:r>
              <a:rPr lang="en-US" altLang="en-US" b="1" i="1" dirty="0"/>
              <a:t>undirected</a:t>
            </a:r>
            <a:r>
              <a:rPr lang="en-US" altLang="en-US" dirty="0"/>
              <a:t>. An edge (</a:t>
            </a:r>
            <a:r>
              <a:rPr lang="en-US" altLang="en-US" i="1" dirty="0"/>
              <a:t>u</a:t>
            </a:r>
            <a:r>
              <a:rPr lang="en-US" altLang="en-US" dirty="0"/>
              <a:t>,</a:t>
            </a:r>
            <a:r>
              <a:rPr lang="en-US" altLang="en-US" i="1" dirty="0"/>
              <a:t>v</a:t>
            </a:r>
            <a:r>
              <a:rPr lang="en-US" altLang="en-US" dirty="0"/>
              <a:t>) is said to be </a:t>
            </a:r>
            <a:r>
              <a:rPr lang="en-US" altLang="en-US" b="1" i="1" dirty="0"/>
              <a:t>directed </a:t>
            </a:r>
            <a:r>
              <a:rPr lang="en-US" altLang="en-US" dirty="0"/>
              <a:t>from </a:t>
            </a:r>
            <a:r>
              <a:rPr lang="en-US" altLang="en-US" i="1" dirty="0"/>
              <a:t>u </a:t>
            </a:r>
            <a:r>
              <a:rPr lang="en-US" altLang="en-US" dirty="0"/>
              <a:t>to </a:t>
            </a:r>
            <a:r>
              <a:rPr lang="en-US" altLang="en-US" i="1" dirty="0"/>
              <a:t>v </a:t>
            </a:r>
            <a:r>
              <a:rPr lang="en-US" altLang="en-US" dirty="0"/>
              <a:t>if the pair (</a:t>
            </a:r>
            <a:r>
              <a:rPr lang="en-US" altLang="en-US" i="1" dirty="0"/>
              <a:t>u</a:t>
            </a:r>
            <a:r>
              <a:rPr lang="en-US" altLang="en-US" dirty="0"/>
              <a:t>,</a:t>
            </a:r>
            <a:r>
              <a:rPr lang="en-US" altLang="en-US" i="1" dirty="0"/>
              <a:t>v</a:t>
            </a:r>
            <a:r>
              <a:rPr lang="en-US" altLang="en-US" dirty="0"/>
              <a:t>) is ordered, with </a:t>
            </a:r>
            <a:r>
              <a:rPr lang="en-US" altLang="en-US" i="1" dirty="0"/>
              <a:t>u </a:t>
            </a:r>
            <a:r>
              <a:rPr lang="en-US" altLang="en-US" dirty="0"/>
              <a:t>preceding </a:t>
            </a:r>
            <a:r>
              <a:rPr lang="en-US" altLang="en-US" i="1" dirty="0"/>
              <a:t>v</a:t>
            </a:r>
            <a:r>
              <a:rPr lang="en-US" altLang="en-US" dirty="0"/>
              <a:t>. An edge (</a:t>
            </a:r>
            <a:r>
              <a:rPr lang="en-US" altLang="en-US" i="1" dirty="0"/>
              <a:t>u</a:t>
            </a:r>
            <a:r>
              <a:rPr lang="en-US" altLang="en-US" dirty="0"/>
              <a:t>,</a:t>
            </a:r>
            <a:r>
              <a:rPr lang="en-US" altLang="en-US" i="1" dirty="0"/>
              <a:t>v</a:t>
            </a:r>
            <a:r>
              <a:rPr lang="en-US" altLang="en-US" dirty="0"/>
              <a:t>) is said to be </a:t>
            </a:r>
            <a:r>
              <a:rPr lang="en-US" altLang="en-US" b="1" i="1" dirty="0"/>
              <a:t>undirected </a:t>
            </a:r>
            <a:r>
              <a:rPr lang="en-US" altLang="en-US" dirty="0"/>
              <a:t>if the pair (</a:t>
            </a:r>
            <a:r>
              <a:rPr lang="en-US" altLang="en-US" i="1" dirty="0"/>
              <a:t>u</a:t>
            </a:r>
            <a:r>
              <a:rPr lang="en-US" altLang="en-US" dirty="0"/>
              <a:t>,</a:t>
            </a:r>
            <a:r>
              <a:rPr lang="en-US" altLang="en-US" i="1" dirty="0"/>
              <a:t>v</a:t>
            </a:r>
            <a:r>
              <a:rPr lang="en-US" altLang="en-US" dirty="0"/>
              <a:t>) is not ordered. Undirected edges are sometimes denoted with set notation, as {</a:t>
            </a:r>
            <a:r>
              <a:rPr lang="en-US" altLang="en-US" i="1" dirty="0"/>
              <a:t>u</a:t>
            </a:r>
            <a:r>
              <a:rPr lang="en-US" altLang="en-US" dirty="0"/>
              <a:t>,</a:t>
            </a:r>
            <a:r>
              <a:rPr lang="en-US" altLang="en-US" i="1" dirty="0"/>
              <a:t>v</a:t>
            </a:r>
            <a:r>
              <a:rPr lang="en-US" altLang="en-US" dirty="0"/>
              <a:t>}.</a:t>
            </a:r>
          </a:p>
        </p:txBody>
      </p:sp>
      <p:sp>
        <p:nvSpPr>
          <p:cNvPr id="16390" name="Slide Number Placeholder 3"/>
          <p:cNvSpPr txBox="1">
            <a:spLocks noGrp="1"/>
          </p:cNvSpPr>
          <p:nvPr/>
        </p:nvSpPr>
        <p:spPr>
          <a:xfrm>
            <a:off x="0" y="1271588"/>
            <a:ext cx="533400" cy="24447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lnSpc>
                <a:spcPct val="80000"/>
              </a:lnSpc>
              <a:spcBef>
                <a:spcPct val="0"/>
              </a:spcBef>
              <a:buFontTx/>
              <a:buNone/>
            </a:pPr>
            <a:r>
              <a:rPr lang="en-US" altLang="en-US" sz="1200" b="1" dirty="0">
                <a:solidFill>
                  <a:srgbClr val="FFFFFF"/>
                </a:solidFill>
                <a:latin typeface="Arial" panose="020B0604020202020204" pitchFamily="34" charset="0"/>
              </a:rPr>
              <a:t> </a:t>
            </a:r>
            <a:fld id="{9A0DB2DC-4C9A-4742-B13C-FB6460FD3503}" type="slidenum">
              <a:rPr lang="en-US" altLang="en-US" sz="1200" b="1" dirty="0">
                <a:solidFill>
                  <a:srgbClr val="FFFFFF"/>
                </a:solidFill>
                <a:latin typeface="Arial" panose="020B0604020202020204" pitchFamily="34" charset="0"/>
              </a:rPr>
              <a:t>8</a:t>
            </a:fld>
            <a:endParaRPr lang="en-US" altLang="en-US" sz="1200" b="1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pic>
        <p:nvPicPr>
          <p:cNvPr id="16391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9200" y="3265488"/>
            <a:ext cx="3276600" cy="7524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6392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429000"/>
            <a:ext cx="3276600" cy="7524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6393" name="Rectangle 1"/>
          <p:cNvSpPr/>
          <p:nvPr/>
        </p:nvSpPr>
        <p:spPr>
          <a:xfrm>
            <a:off x="1447800" y="4181475"/>
            <a:ext cx="1711325" cy="369888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FontTx/>
              <a:buNone/>
            </a:pPr>
            <a:r>
              <a:rPr lang="en-US" altLang="en-US" sz="1800" b="1" i="1" dirty="0">
                <a:latin typeface="Arial" panose="020B0604020202020204" pitchFamily="34" charset="0"/>
              </a:rPr>
              <a:t>Directed edge</a:t>
            </a:r>
            <a:endParaRPr lang="en-US" altLang="en-US" sz="1800" b="1" dirty="0">
              <a:latin typeface="Arial" panose="020B0604020202020204" pitchFamily="34" charset="0"/>
            </a:endParaRPr>
          </a:p>
        </p:txBody>
      </p:sp>
      <p:sp>
        <p:nvSpPr>
          <p:cNvPr id="16394" name="Rectangle 10"/>
          <p:cNvSpPr/>
          <p:nvPr/>
        </p:nvSpPr>
        <p:spPr>
          <a:xfrm>
            <a:off x="5767388" y="4017963"/>
            <a:ext cx="1993900" cy="3683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FontTx/>
              <a:buNone/>
            </a:pPr>
            <a:r>
              <a:rPr lang="en-US" altLang="en-US" sz="1800" b="1" i="1" dirty="0">
                <a:latin typeface="Arial" panose="020B0604020202020204" pitchFamily="34" charset="0"/>
              </a:rPr>
              <a:t>Undirected edge</a:t>
            </a:r>
            <a:endParaRPr lang="en-US" altLang="en-US" sz="1800" b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Footer Placeholder 4"/>
          <p:cNvSpPr txBox="1">
            <a:spLocks noGrp="1"/>
          </p:cNvSpPr>
          <p:nvPr/>
        </p:nvSpPr>
        <p:spPr>
          <a:xfrm>
            <a:off x="2895600" y="6356350"/>
            <a:ext cx="3352800" cy="36512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FontTx/>
              <a:buNone/>
            </a:pPr>
            <a:r>
              <a:rPr lang="en-US" altLang="en-US" sz="1200" dirty="0">
                <a:solidFill>
                  <a:srgbClr val="898989"/>
                </a:solidFill>
                <a:latin typeface="Arial" panose="020B0604020202020204" pitchFamily="34" charset="0"/>
              </a:rPr>
              <a:t>Data Structures and Algorithms in Java </a:t>
            </a:r>
          </a:p>
        </p:txBody>
      </p:sp>
      <p:sp>
        <p:nvSpPr>
          <p:cNvPr id="18435" name="Slide Number Placeholder 5"/>
          <p:cNvSpPr txBox="1">
            <a:spLocks noGrp="1"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r" eaLnBrk="1" hangingPunct="1">
              <a:spcBef>
                <a:spcPct val="0"/>
              </a:spcBef>
              <a:buFontTx/>
              <a:buNone/>
            </a:pPr>
            <a:fld id="{9A0DB2DC-4C9A-4742-B13C-FB6460FD3503}" type="slidenum">
              <a:rPr lang="en-US" altLang="en-US" sz="1200" dirty="0">
                <a:solidFill>
                  <a:srgbClr val="898989"/>
                </a:solidFill>
                <a:latin typeface="Arial" panose="020B0604020202020204" pitchFamily="34" charset="0"/>
              </a:rPr>
              <a:t>9</a:t>
            </a:fld>
            <a:r>
              <a:rPr lang="en-US" altLang="en-US" sz="1200" dirty="0">
                <a:solidFill>
                  <a:srgbClr val="898989"/>
                </a:solidFill>
                <a:latin typeface="Arial" panose="020B0604020202020204" pitchFamily="34" charset="0"/>
              </a:rPr>
              <a:t>/36</a:t>
            </a:r>
          </a:p>
        </p:txBody>
      </p:sp>
      <p:sp>
        <p:nvSpPr>
          <p:cNvPr id="18436" name="Rectangle 2"/>
          <p:cNvSpPr>
            <a:spLocks noGrp="1"/>
          </p:cNvSpPr>
          <p:nvPr>
            <p:ph type="title"/>
          </p:nvPr>
        </p:nvSpPr>
        <p:spPr>
          <a:xfrm>
            <a:off x="533400" y="76200"/>
            <a:ext cx="8229600" cy="701675"/>
          </a:xfrm>
        </p:spPr>
        <p:txBody>
          <a:bodyPr vert="horz" wrap="square" lIns="91440" tIns="45720" rIns="91440" bIns="45720" anchor="ctr" anchorCtr="0">
            <a:spAutoFit/>
          </a:bodyPr>
          <a:lstStyle/>
          <a:p>
            <a:pPr eaLnBrk="1" hangingPunct="1"/>
            <a:r>
              <a:rPr lang="en-US" altLang="en-US" sz="4000" b="1" dirty="0">
                <a:solidFill>
                  <a:srgbClr val="CC3300"/>
                </a:solidFill>
              </a:rPr>
              <a:t>Graph Terminology</a:t>
            </a:r>
          </a:p>
        </p:txBody>
      </p:sp>
      <p:sp>
        <p:nvSpPr>
          <p:cNvPr id="18437" name="Rectangle 3"/>
          <p:cNvSpPr>
            <a:spLocks noGrp="1"/>
          </p:cNvSpPr>
          <p:nvPr>
            <p:ph sz="quarter" idx="4294967295"/>
          </p:nvPr>
        </p:nvSpPr>
        <p:spPr>
          <a:xfrm>
            <a:off x="457200" y="1066800"/>
            <a:ext cx="8305800" cy="1938338"/>
          </a:xfrm>
        </p:spPr>
        <p:txBody>
          <a:bodyPr vert="horz" wrap="square" lIns="91440" tIns="45720" rIns="91440" bIns="45720" anchor="t" anchorCtr="0">
            <a:spAutoFit/>
          </a:bodyPr>
          <a:lstStyle>
            <a:lvl1pPr lvl="0">
              <a:buClrTx/>
              <a:buSzTx/>
              <a:buFont typeface="Arial" panose="020B0604020202020204" pitchFamily="34" charset="0"/>
              <a:defRPr sz="2400"/>
            </a:lvl1pPr>
            <a:lvl2pPr lvl="1">
              <a:buClrTx/>
              <a:buSzTx/>
              <a:buFont typeface="Arial" panose="020B0604020202020204" pitchFamily="34" charset="0"/>
              <a:defRPr sz="2000"/>
            </a:lvl2pPr>
            <a:lvl3pPr lvl="2">
              <a:buClrTx/>
              <a:buSzTx/>
              <a:buFont typeface="Arial" panose="020B0604020202020204" pitchFamily="34" charset="0"/>
              <a:defRPr sz="1800"/>
            </a:lvl3pPr>
            <a:lvl4pPr lvl="3">
              <a:buClrTx/>
              <a:buSzTx/>
              <a:buFont typeface="Arial" panose="020B0604020202020204" pitchFamily="34" charset="0"/>
              <a:defRPr sz="1600"/>
            </a:lvl4pPr>
            <a:lvl5pPr lvl="4">
              <a:buClrTx/>
              <a:buSzTx/>
              <a:buFont typeface="Arial" panose="020B0604020202020204" pitchFamily="34" charset="0"/>
              <a:defRPr sz="1600"/>
            </a:lvl5pPr>
          </a:lstStyle>
          <a:p>
            <a:pPr marL="319405" lvl="0" indent="-319405" algn="just"/>
            <a:r>
              <a:rPr lang="en-US" altLang="en-US" dirty="0"/>
              <a:t>If all the edges in a graph are undirected, then we say the graph is an </a:t>
            </a:r>
            <a:r>
              <a:rPr lang="en-US" altLang="en-US" b="1" i="1" dirty="0"/>
              <a:t>undirected graph</a:t>
            </a:r>
            <a:r>
              <a:rPr lang="en-US" altLang="en-US" dirty="0"/>
              <a:t>. Likewise, a </a:t>
            </a:r>
            <a:r>
              <a:rPr lang="en-US" altLang="en-US" b="1" i="1" dirty="0"/>
              <a:t>directed graph</a:t>
            </a:r>
            <a:r>
              <a:rPr lang="en-US" altLang="en-US" dirty="0"/>
              <a:t>, also called a </a:t>
            </a:r>
            <a:r>
              <a:rPr lang="en-US" altLang="en-US" b="1" i="1" dirty="0"/>
              <a:t>digraph</a:t>
            </a:r>
            <a:r>
              <a:rPr lang="en-US" altLang="en-US" dirty="0"/>
              <a:t>, is a graph whose edges are all directed. A graph that has both directed and undirected edges is often called a </a:t>
            </a:r>
            <a:r>
              <a:rPr lang="en-US" altLang="en-US" b="1" i="1" dirty="0"/>
              <a:t>mixed graph</a:t>
            </a:r>
            <a:r>
              <a:rPr lang="en-US" altLang="en-US" dirty="0"/>
              <a:t>.</a:t>
            </a:r>
          </a:p>
        </p:txBody>
      </p:sp>
      <p:sp>
        <p:nvSpPr>
          <p:cNvPr id="18438" name="Slide Number Placeholder 3"/>
          <p:cNvSpPr txBox="1">
            <a:spLocks noGrp="1"/>
          </p:cNvSpPr>
          <p:nvPr/>
        </p:nvSpPr>
        <p:spPr>
          <a:xfrm>
            <a:off x="0" y="1271588"/>
            <a:ext cx="533400" cy="24447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lnSpc>
                <a:spcPct val="80000"/>
              </a:lnSpc>
              <a:spcBef>
                <a:spcPct val="0"/>
              </a:spcBef>
              <a:buFontTx/>
              <a:buNone/>
            </a:pPr>
            <a:r>
              <a:rPr lang="en-US" altLang="en-US" sz="1200" b="1" dirty="0">
                <a:solidFill>
                  <a:srgbClr val="FFFFFF"/>
                </a:solidFill>
                <a:latin typeface="Arial" panose="020B0604020202020204" pitchFamily="34" charset="0"/>
              </a:rPr>
              <a:t> </a:t>
            </a:r>
            <a:fld id="{9A0DB2DC-4C9A-4742-B13C-FB6460FD3503}" type="slidenum">
              <a:rPr lang="en-US" altLang="en-US" sz="1200" b="1" dirty="0">
                <a:solidFill>
                  <a:srgbClr val="FFFFFF"/>
                </a:solidFill>
                <a:latin typeface="Arial" panose="020B0604020202020204" pitchFamily="34" charset="0"/>
              </a:rPr>
              <a:t>9</a:t>
            </a:fld>
            <a:endParaRPr lang="en-US" altLang="en-US" sz="1200" b="1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8439" name="Text Box 14"/>
          <p:cNvSpPr txBox="1"/>
          <p:nvPr/>
        </p:nvSpPr>
        <p:spPr>
          <a:xfrm>
            <a:off x="838200" y="5624830"/>
            <a:ext cx="7924800" cy="1190625"/>
          </a:xfrm>
          <a:prstGeom prst="rect">
            <a:avLst/>
          </a:prstGeom>
          <a:solidFill>
            <a:srgbClr val="99CCFF"/>
          </a:solidFill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buFontTx/>
              <a:buNone/>
            </a:pPr>
            <a:r>
              <a:rPr lang="en-US" altLang="en-US" sz="1800" dirty="0">
                <a:latin typeface="Arial" panose="020B0604020202020204" pitchFamily="34" charset="0"/>
              </a:rPr>
              <a:t>Note that an undirected or mixed graph can be converted into a directed graph by replacing every undirected edge (</a:t>
            </a:r>
            <a:r>
              <a:rPr lang="en-US" altLang="en-US" sz="1800" i="1" dirty="0">
                <a:latin typeface="Arial" panose="020B0604020202020204" pitchFamily="34" charset="0"/>
              </a:rPr>
              <a:t>u</a:t>
            </a:r>
            <a:r>
              <a:rPr lang="en-US" altLang="en-US" sz="1800" dirty="0">
                <a:latin typeface="Arial" panose="020B0604020202020204" pitchFamily="34" charset="0"/>
              </a:rPr>
              <a:t>,</a:t>
            </a:r>
            <a:r>
              <a:rPr lang="en-US" altLang="en-US" sz="1800" i="1" dirty="0">
                <a:latin typeface="Arial" panose="020B0604020202020204" pitchFamily="34" charset="0"/>
              </a:rPr>
              <a:t>v</a:t>
            </a:r>
            <a:r>
              <a:rPr lang="en-US" altLang="en-US" sz="1800" dirty="0">
                <a:latin typeface="Arial" panose="020B0604020202020204" pitchFamily="34" charset="0"/>
              </a:rPr>
              <a:t>) by the pair of directed edges (</a:t>
            </a:r>
            <a:r>
              <a:rPr lang="en-US" altLang="en-US" sz="1800" i="1" dirty="0">
                <a:latin typeface="Arial" panose="020B0604020202020204" pitchFamily="34" charset="0"/>
              </a:rPr>
              <a:t>u</a:t>
            </a:r>
            <a:r>
              <a:rPr lang="en-US" altLang="en-US" sz="1800" dirty="0">
                <a:latin typeface="Arial" panose="020B0604020202020204" pitchFamily="34" charset="0"/>
              </a:rPr>
              <a:t>,</a:t>
            </a:r>
            <a:r>
              <a:rPr lang="en-US" altLang="en-US" sz="1800" i="1" dirty="0">
                <a:latin typeface="Arial" panose="020B0604020202020204" pitchFamily="34" charset="0"/>
              </a:rPr>
              <a:t>v</a:t>
            </a:r>
            <a:r>
              <a:rPr lang="en-US" altLang="en-US" sz="1800" dirty="0">
                <a:latin typeface="Arial" panose="020B0604020202020204" pitchFamily="34" charset="0"/>
              </a:rPr>
              <a:t>) and (</a:t>
            </a:r>
            <a:r>
              <a:rPr lang="en-US" altLang="en-US" sz="1800" i="1" dirty="0">
                <a:latin typeface="Arial" panose="020B0604020202020204" pitchFamily="34" charset="0"/>
              </a:rPr>
              <a:t>v</a:t>
            </a:r>
            <a:r>
              <a:rPr lang="en-US" altLang="en-US" sz="1800" dirty="0">
                <a:latin typeface="Arial" panose="020B0604020202020204" pitchFamily="34" charset="0"/>
              </a:rPr>
              <a:t>,</a:t>
            </a:r>
            <a:r>
              <a:rPr lang="en-US" altLang="en-US" sz="1800" i="1" dirty="0">
                <a:latin typeface="Arial" panose="020B0604020202020204" pitchFamily="34" charset="0"/>
              </a:rPr>
              <a:t>u</a:t>
            </a:r>
            <a:r>
              <a:rPr lang="en-US" altLang="en-US" sz="1800" dirty="0">
                <a:latin typeface="Arial" panose="020B0604020202020204" pitchFamily="34" charset="0"/>
              </a:rPr>
              <a:t>). It is often useful, however, to keep undirected and mixed graphs represented as they are, for such graphs have several applications.</a:t>
            </a:r>
            <a:endParaRPr lang="en-US" altLang="en-US" sz="1800" b="1" dirty="0">
              <a:latin typeface="Arial" panose="020B0604020202020204" pitchFamily="34" charset="0"/>
            </a:endParaRPr>
          </a:p>
        </p:txBody>
      </p:sp>
      <p:sp>
        <p:nvSpPr>
          <p:cNvPr id="18441" name="TextBox 23"/>
          <p:cNvSpPr/>
          <p:nvPr/>
        </p:nvSpPr>
        <p:spPr>
          <a:xfrm>
            <a:off x="1673225" y="3112135"/>
            <a:ext cx="371475" cy="349250"/>
          </a:xfrm>
          <a:prstGeom prst="ellipse">
            <a:avLst/>
          </a:prstGeom>
          <a:noFill/>
          <a:ln w="28575" cap="flat" cmpd="sng">
            <a:solidFill>
              <a:srgbClr val="002060"/>
            </a:solidFill>
            <a:prstDash val="solid"/>
            <a:headEnd type="none" w="med" len="med"/>
            <a:tailEnd type="none" w="med" len="med"/>
          </a:ln>
        </p:spPr>
        <p:txBody>
          <a:bodyPr anchor="ctr" anchorCtr="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FontTx/>
              <a:buNone/>
            </a:pPr>
            <a:r>
              <a:rPr lang="en-US" altLang="en-US" sz="18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en-SG" altLang="en-US" sz="1800" b="1" dirty="0">
              <a:solidFill>
                <a:srgbClr val="002060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8442" name="TextBox 24"/>
          <p:cNvSpPr/>
          <p:nvPr/>
        </p:nvSpPr>
        <p:spPr>
          <a:xfrm>
            <a:off x="717550" y="3983355"/>
            <a:ext cx="371475" cy="349250"/>
          </a:xfrm>
          <a:prstGeom prst="ellipse">
            <a:avLst/>
          </a:prstGeom>
          <a:noFill/>
          <a:ln w="28575" cap="flat" cmpd="sng">
            <a:solidFill>
              <a:srgbClr val="002060"/>
            </a:solidFill>
            <a:prstDash val="solid"/>
            <a:headEnd type="none" w="med" len="med"/>
            <a:tailEnd type="none" w="med" len="med"/>
          </a:ln>
        </p:spPr>
        <p:txBody>
          <a:bodyPr anchor="ctr" anchorCtr="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FontTx/>
              <a:buNone/>
            </a:pPr>
            <a:r>
              <a:rPr lang="en-US" altLang="en-US" sz="18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en-SG" altLang="en-US" sz="1800" b="1" dirty="0">
              <a:solidFill>
                <a:srgbClr val="002060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8443" name="TextBox 25"/>
          <p:cNvSpPr/>
          <p:nvPr/>
        </p:nvSpPr>
        <p:spPr>
          <a:xfrm>
            <a:off x="1779905" y="4650105"/>
            <a:ext cx="371475" cy="349250"/>
          </a:xfrm>
          <a:prstGeom prst="ellipse">
            <a:avLst/>
          </a:prstGeom>
          <a:noFill/>
          <a:ln w="28575" cap="flat" cmpd="sng">
            <a:solidFill>
              <a:srgbClr val="002060"/>
            </a:solidFill>
            <a:prstDash val="solid"/>
            <a:headEnd type="none" w="med" len="med"/>
            <a:tailEnd type="none" w="med" len="med"/>
          </a:ln>
        </p:spPr>
        <p:txBody>
          <a:bodyPr anchor="ctr" anchorCtr="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FontTx/>
              <a:buNone/>
            </a:pPr>
            <a:r>
              <a:rPr lang="en-US" altLang="en-US" sz="18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endParaRPr lang="en-SG" altLang="en-US" sz="1800" b="1" dirty="0">
              <a:solidFill>
                <a:srgbClr val="002060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8444" name="TextBox 26"/>
          <p:cNvSpPr/>
          <p:nvPr/>
        </p:nvSpPr>
        <p:spPr>
          <a:xfrm>
            <a:off x="2629535" y="3881120"/>
            <a:ext cx="371475" cy="349250"/>
          </a:xfrm>
          <a:prstGeom prst="ellipse">
            <a:avLst/>
          </a:prstGeom>
          <a:noFill/>
          <a:ln w="28575" cap="flat" cmpd="sng">
            <a:solidFill>
              <a:srgbClr val="002060"/>
            </a:solidFill>
            <a:prstDash val="solid"/>
            <a:headEnd type="none" w="med" len="med"/>
            <a:tailEnd type="none" w="med" len="med"/>
          </a:ln>
        </p:spPr>
        <p:txBody>
          <a:bodyPr anchor="ctr" anchorCtr="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FontTx/>
              <a:buNone/>
            </a:pPr>
            <a:r>
              <a:rPr lang="en-US" altLang="en-US" sz="18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endParaRPr lang="en-SG" altLang="en-US" sz="1800" b="1" dirty="0">
              <a:solidFill>
                <a:srgbClr val="002060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cxnSp>
        <p:nvCxnSpPr>
          <p:cNvPr id="18445" name="Straight Arrow Connector 28"/>
          <p:cNvCxnSpPr>
            <a:stCxn id="18441" idx="3"/>
            <a:endCxn id="18442" idx="7"/>
          </p:cNvCxnSpPr>
          <p:nvPr/>
        </p:nvCxnSpPr>
        <p:spPr>
          <a:xfrm flipH="1">
            <a:off x="1034415" y="3409950"/>
            <a:ext cx="693420" cy="624840"/>
          </a:xfrm>
          <a:prstGeom prst="straightConnector1">
            <a:avLst/>
          </a:prstGeom>
          <a:ln w="28575" cap="flat" cmpd="sng">
            <a:solidFill>
              <a:srgbClr val="002060"/>
            </a:solidFill>
            <a:prstDash val="solid"/>
            <a:headEnd type="none" w="med" len="med"/>
            <a:tailEnd type="arrow" w="med" len="med"/>
          </a:ln>
        </p:spPr>
      </p:cxnSp>
      <p:cxnSp>
        <p:nvCxnSpPr>
          <p:cNvPr id="18446" name="Straight Arrow Connector 31"/>
          <p:cNvCxnSpPr>
            <a:stCxn id="18442" idx="0"/>
            <a:endCxn id="18441" idx="2"/>
          </p:cNvCxnSpPr>
          <p:nvPr/>
        </p:nvCxnSpPr>
        <p:spPr>
          <a:xfrm rot="5400000" flipH="1" flipV="1">
            <a:off x="940435" y="3250565"/>
            <a:ext cx="696595" cy="770255"/>
          </a:xfrm>
          <a:prstGeom prst="straightConnector1">
            <a:avLst/>
          </a:prstGeom>
          <a:ln w="28575" cap="flat" cmpd="sng">
            <a:solidFill>
              <a:srgbClr val="002060"/>
            </a:solidFill>
            <a:prstDash val="solid"/>
            <a:headEnd type="none" w="med" len="med"/>
            <a:tailEnd type="arrow" w="med" len="med"/>
          </a:ln>
        </p:spPr>
      </p:cxnSp>
      <p:cxnSp>
        <p:nvCxnSpPr>
          <p:cNvPr id="18447" name="Straight Arrow Connector 34"/>
          <p:cNvCxnSpPr>
            <a:stCxn id="18443" idx="2"/>
            <a:endCxn id="18442" idx="5"/>
          </p:cNvCxnSpPr>
          <p:nvPr/>
        </p:nvCxnSpPr>
        <p:spPr>
          <a:xfrm rot="10800000">
            <a:off x="1035050" y="4281805"/>
            <a:ext cx="744855" cy="543560"/>
          </a:xfrm>
          <a:prstGeom prst="straightConnector1">
            <a:avLst/>
          </a:prstGeom>
          <a:ln w="28575" cap="flat" cmpd="sng">
            <a:solidFill>
              <a:srgbClr val="002060"/>
            </a:solidFill>
            <a:prstDash val="solid"/>
            <a:headEnd type="none" w="med" len="med"/>
            <a:tailEnd type="arrow" w="med" len="med"/>
          </a:ln>
        </p:spPr>
      </p:cxnSp>
      <p:cxnSp>
        <p:nvCxnSpPr>
          <p:cNvPr id="18448" name="Straight Arrow Connector 37"/>
          <p:cNvCxnSpPr>
            <a:stCxn id="18444" idx="1"/>
            <a:endCxn id="18441" idx="5"/>
          </p:cNvCxnSpPr>
          <p:nvPr/>
        </p:nvCxnSpPr>
        <p:spPr>
          <a:xfrm rot="16200000" flipV="1">
            <a:off x="2076450" y="3324860"/>
            <a:ext cx="522605" cy="692785"/>
          </a:xfrm>
          <a:prstGeom prst="straightConnector1">
            <a:avLst/>
          </a:prstGeom>
          <a:ln w="28575" cap="flat" cmpd="sng">
            <a:solidFill>
              <a:srgbClr val="002060"/>
            </a:solidFill>
            <a:prstDash val="solid"/>
            <a:headEnd type="none" w="med" len="med"/>
            <a:tailEnd type="arrow" w="med" len="med"/>
          </a:ln>
        </p:spPr>
      </p:cxnSp>
      <p:cxnSp>
        <p:nvCxnSpPr>
          <p:cNvPr id="18449" name="Straight Arrow Connector 41"/>
          <p:cNvCxnSpPr>
            <a:stCxn id="18443" idx="7"/>
            <a:endCxn id="18444" idx="3"/>
          </p:cNvCxnSpPr>
          <p:nvPr/>
        </p:nvCxnSpPr>
        <p:spPr>
          <a:xfrm rot="5400000" flipH="1" flipV="1">
            <a:off x="2129155" y="4147185"/>
            <a:ext cx="522605" cy="586105"/>
          </a:xfrm>
          <a:prstGeom prst="straightConnector1">
            <a:avLst/>
          </a:prstGeom>
          <a:ln w="28575" cap="flat" cmpd="sng">
            <a:solidFill>
              <a:srgbClr val="002060"/>
            </a:solidFill>
            <a:prstDash val="solid"/>
            <a:headEnd type="none" w="med" len="med"/>
            <a:tailEnd type="arrow" w="med" len="med"/>
          </a:ln>
        </p:spPr>
      </p:cxnSp>
      <p:cxnSp>
        <p:nvCxnSpPr>
          <p:cNvPr id="18450" name="Straight Arrow Connector 46"/>
          <p:cNvCxnSpPr>
            <a:stCxn id="18441" idx="4"/>
            <a:endCxn id="18443" idx="0"/>
          </p:cNvCxnSpPr>
          <p:nvPr/>
        </p:nvCxnSpPr>
        <p:spPr>
          <a:xfrm rot="16200000" flipH="1">
            <a:off x="1318260" y="4002405"/>
            <a:ext cx="1189355" cy="106045"/>
          </a:xfrm>
          <a:prstGeom prst="straightConnector1">
            <a:avLst/>
          </a:prstGeom>
          <a:ln w="28575" cap="flat" cmpd="sng">
            <a:solidFill>
              <a:srgbClr val="002060"/>
            </a:solidFill>
            <a:prstDash val="solid"/>
            <a:headEnd type="none" w="med" len="med"/>
            <a:tailEnd type="arrow" w="med" len="med"/>
          </a:ln>
        </p:spPr>
      </p:cxnSp>
      <p:sp>
        <p:nvSpPr>
          <p:cNvPr id="18451" name="TextBox 49"/>
          <p:cNvSpPr txBox="1"/>
          <p:nvPr/>
        </p:nvSpPr>
        <p:spPr>
          <a:xfrm>
            <a:off x="982980" y="3470910"/>
            <a:ext cx="318770" cy="24892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FontTx/>
              <a:buNone/>
            </a:pPr>
            <a:r>
              <a:rPr lang="en-US" altLang="en-US" sz="18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en-US" altLang="en-US" sz="1800" b="1" baseline="-25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SG" altLang="en-US" sz="1800" b="1" baseline="-25000" dirty="0">
              <a:solidFill>
                <a:srgbClr val="002060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8452" name="TextBox 50"/>
          <p:cNvSpPr txBox="1"/>
          <p:nvPr/>
        </p:nvSpPr>
        <p:spPr>
          <a:xfrm>
            <a:off x="1301750" y="3778250"/>
            <a:ext cx="318770" cy="24892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FontTx/>
              <a:buNone/>
            </a:pPr>
            <a:r>
              <a:rPr lang="en-US" altLang="en-US" sz="18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en-US" altLang="en-US" sz="1800" b="1" baseline="-25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SG" altLang="en-US" sz="1800" b="1" baseline="-25000" dirty="0">
              <a:solidFill>
                <a:srgbClr val="002060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8453" name="TextBox 51"/>
          <p:cNvSpPr txBox="1"/>
          <p:nvPr/>
        </p:nvSpPr>
        <p:spPr>
          <a:xfrm>
            <a:off x="1885950" y="3932555"/>
            <a:ext cx="318770" cy="24892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FontTx/>
              <a:buNone/>
            </a:pPr>
            <a:r>
              <a:rPr lang="en-US" altLang="en-US" sz="18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en-US" altLang="en-US" sz="1800" b="1" baseline="-25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en-SG" altLang="en-US" sz="1800" b="1" baseline="-25000" dirty="0">
              <a:solidFill>
                <a:srgbClr val="002060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8454" name="TextBox 52"/>
          <p:cNvSpPr txBox="1"/>
          <p:nvPr/>
        </p:nvSpPr>
        <p:spPr>
          <a:xfrm>
            <a:off x="2257425" y="3419475"/>
            <a:ext cx="318770" cy="24892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FontTx/>
              <a:buNone/>
            </a:pPr>
            <a:r>
              <a:rPr lang="en-US" altLang="en-US" sz="18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en-US" altLang="en-US" sz="1800" b="1" baseline="-25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en-SG" altLang="en-US" sz="1800" b="1" baseline="-25000" dirty="0">
              <a:solidFill>
                <a:srgbClr val="002060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8455" name="TextBox 53"/>
          <p:cNvSpPr txBox="1"/>
          <p:nvPr/>
        </p:nvSpPr>
        <p:spPr>
          <a:xfrm>
            <a:off x="1142365" y="4496435"/>
            <a:ext cx="318770" cy="24892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FontTx/>
              <a:buNone/>
            </a:pPr>
            <a:r>
              <a:rPr lang="en-US" altLang="en-US" sz="18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en-US" altLang="en-US" sz="1800" b="1" baseline="-25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en-SG" altLang="en-US" sz="1800" b="1" baseline="-25000" dirty="0">
              <a:solidFill>
                <a:srgbClr val="002060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8456" name="TextBox 54"/>
          <p:cNvSpPr txBox="1"/>
          <p:nvPr/>
        </p:nvSpPr>
        <p:spPr>
          <a:xfrm>
            <a:off x="2310765" y="4394200"/>
            <a:ext cx="318770" cy="24892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FontTx/>
              <a:buNone/>
            </a:pPr>
            <a:r>
              <a:rPr lang="en-US" altLang="en-US" sz="18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en-US" altLang="en-US" sz="1800" b="1" baseline="-25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lang="en-SG" altLang="en-US" sz="1800" b="1" baseline="-25000" dirty="0">
              <a:solidFill>
                <a:srgbClr val="002060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8457" name="TextBox 55"/>
          <p:cNvSpPr/>
          <p:nvPr/>
        </p:nvSpPr>
        <p:spPr>
          <a:xfrm>
            <a:off x="4647565" y="3009265"/>
            <a:ext cx="371475" cy="349250"/>
          </a:xfrm>
          <a:prstGeom prst="ellipse">
            <a:avLst/>
          </a:prstGeom>
          <a:noFill/>
          <a:ln w="28575" cap="flat" cmpd="sng">
            <a:solidFill>
              <a:srgbClr val="002060"/>
            </a:solidFill>
            <a:prstDash val="solid"/>
            <a:headEnd type="none" w="med" len="med"/>
            <a:tailEnd type="none" w="med" len="med"/>
          </a:ln>
        </p:spPr>
        <p:txBody>
          <a:bodyPr anchor="ctr" anchorCtr="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FontTx/>
              <a:buNone/>
            </a:pPr>
            <a:r>
              <a:rPr lang="en-US" altLang="en-US" sz="18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en-SG" altLang="en-US" sz="1800" b="1" dirty="0">
              <a:solidFill>
                <a:srgbClr val="002060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8458" name="TextBox 56"/>
          <p:cNvSpPr/>
          <p:nvPr/>
        </p:nvSpPr>
        <p:spPr>
          <a:xfrm>
            <a:off x="3691890" y="3881120"/>
            <a:ext cx="371475" cy="349250"/>
          </a:xfrm>
          <a:prstGeom prst="ellipse">
            <a:avLst/>
          </a:prstGeom>
          <a:noFill/>
          <a:ln w="28575" cap="flat" cmpd="sng">
            <a:solidFill>
              <a:srgbClr val="002060"/>
            </a:solidFill>
            <a:prstDash val="solid"/>
            <a:headEnd type="none" w="med" len="med"/>
            <a:tailEnd type="none" w="med" len="med"/>
          </a:ln>
        </p:spPr>
        <p:txBody>
          <a:bodyPr anchor="ctr" anchorCtr="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FontTx/>
              <a:buNone/>
            </a:pPr>
            <a:r>
              <a:rPr lang="en-US" altLang="en-US" sz="18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en-SG" altLang="en-US" sz="1800" b="1" dirty="0">
              <a:solidFill>
                <a:srgbClr val="002060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8459" name="TextBox 57"/>
          <p:cNvSpPr/>
          <p:nvPr/>
        </p:nvSpPr>
        <p:spPr>
          <a:xfrm>
            <a:off x="4753610" y="4547870"/>
            <a:ext cx="371475" cy="349250"/>
          </a:xfrm>
          <a:prstGeom prst="ellipse">
            <a:avLst/>
          </a:prstGeom>
          <a:noFill/>
          <a:ln w="28575" cap="flat" cmpd="sng">
            <a:solidFill>
              <a:srgbClr val="002060"/>
            </a:solidFill>
            <a:prstDash val="solid"/>
            <a:headEnd type="none" w="med" len="med"/>
            <a:tailEnd type="none" w="med" len="med"/>
          </a:ln>
        </p:spPr>
        <p:txBody>
          <a:bodyPr anchor="ctr" anchorCtr="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FontTx/>
              <a:buNone/>
            </a:pPr>
            <a:r>
              <a:rPr lang="en-US" altLang="en-US" sz="18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endParaRPr lang="en-SG" altLang="en-US" sz="1800" b="1" dirty="0">
              <a:solidFill>
                <a:srgbClr val="002060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8460" name="TextBox 58"/>
          <p:cNvSpPr/>
          <p:nvPr/>
        </p:nvSpPr>
        <p:spPr>
          <a:xfrm>
            <a:off x="5603875" y="3778250"/>
            <a:ext cx="371475" cy="349250"/>
          </a:xfrm>
          <a:prstGeom prst="ellipse">
            <a:avLst/>
          </a:prstGeom>
          <a:noFill/>
          <a:ln w="28575" cap="flat" cmpd="sng">
            <a:solidFill>
              <a:srgbClr val="002060"/>
            </a:solidFill>
            <a:prstDash val="solid"/>
            <a:headEnd type="none" w="med" len="med"/>
            <a:tailEnd type="none" w="med" len="med"/>
          </a:ln>
        </p:spPr>
        <p:txBody>
          <a:bodyPr anchor="ctr" anchorCtr="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FontTx/>
              <a:buNone/>
            </a:pPr>
            <a:r>
              <a:rPr lang="en-US" altLang="en-US" sz="18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endParaRPr lang="en-SG" altLang="en-US" sz="1800" b="1" dirty="0">
              <a:solidFill>
                <a:srgbClr val="002060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cxnSp>
        <p:nvCxnSpPr>
          <p:cNvPr id="18461" name="Straight Arrow Connector 59"/>
          <p:cNvCxnSpPr>
            <a:stCxn id="18458" idx="6"/>
            <a:endCxn id="18460" idx="2"/>
          </p:cNvCxnSpPr>
          <p:nvPr/>
        </p:nvCxnSpPr>
        <p:spPr>
          <a:xfrm flipV="1">
            <a:off x="4063365" y="3952875"/>
            <a:ext cx="1540510" cy="102870"/>
          </a:xfrm>
          <a:prstGeom prst="straightConnector1">
            <a:avLst/>
          </a:prstGeom>
          <a:ln w="28575" cap="flat" cmpd="sng">
            <a:solidFill>
              <a:srgbClr val="002060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18462" name="Straight Arrow Connector 60"/>
          <p:cNvCxnSpPr>
            <a:stCxn id="18458" idx="0"/>
            <a:endCxn id="18457" idx="2"/>
          </p:cNvCxnSpPr>
          <p:nvPr/>
        </p:nvCxnSpPr>
        <p:spPr>
          <a:xfrm rot="5400000" flipH="1" flipV="1">
            <a:off x="3914140" y="3147695"/>
            <a:ext cx="696595" cy="770255"/>
          </a:xfrm>
          <a:prstGeom prst="straightConnector1">
            <a:avLst/>
          </a:prstGeom>
          <a:ln w="28575" cap="flat" cmpd="sng">
            <a:solidFill>
              <a:srgbClr val="002060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18463" name="Straight Arrow Connector 61"/>
          <p:cNvCxnSpPr>
            <a:stCxn id="18459" idx="2"/>
            <a:endCxn id="18458" idx="5"/>
          </p:cNvCxnSpPr>
          <p:nvPr/>
        </p:nvCxnSpPr>
        <p:spPr>
          <a:xfrm rot="10800000">
            <a:off x="4009390" y="4178935"/>
            <a:ext cx="744855" cy="543560"/>
          </a:xfrm>
          <a:prstGeom prst="straightConnector1">
            <a:avLst/>
          </a:prstGeom>
          <a:ln w="28575" cap="flat" cmpd="sng">
            <a:solidFill>
              <a:srgbClr val="002060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18464" name="Straight Arrow Connector 62"/>
          <p:cNvCxnSpPr>
            <a:stCxn id="18460" idx="1"/>
            <a:endCxn id="18457" idx="5"/>
          </p:cNvCxnSpPr>
          <p:nvPr/>
        </p:nvCxnSpPr>
        <p:spPr>
          <a:xfrm rot="16200000" flipV="1">
            <a:off x="5050155" y="3221990"/>
            <a:ext cx="522605" cy="692785"/>
          </a:xfrm>
          <a:prstGeom prst="straightConnector1">
            <a:avLst/>
          </a:prstGeom>
          <a:ln w="28575" cap="flat" cmpd="sng">
            <a:solidFill>
              <a:srgbClr val="002060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18465" name="Straight Arrow Connector 63"/>
          <p:cNvCxnSpPr>
            <a:stCxn id="18459" idx="7"/>
            <a:endCxn id="18460" idx="3"/>
          </p:cNvCxnSpPr>
          <p:nvPr/>
        </p:nvCxnSpPr>
        <p:spPr>
          <a:xfrm rot="5400000" flipH="1" flipV="1">
            <a:off x="5103495" y="4044315"/>
            <a:ext cx="522605" cy="586105"/>
          </a:xfrm>
          <a:prstGeom prst="straightConnector1">
            <a:avLst/>
          </a:prstGeom>
          <a:ln w="28575" cap="flat" cmpd="sng">
            <a:solidFill>
              <a:srgbClr val="002060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18466" name="Straight Arrow Connector 64"/>
          <p:cNvCxnSpPr>
            <a:stCxn id="18457" idx="4"/>
            <a:endCxn id="18459" idx="0"/>
          </p:cNvCxnSpPr>
          <p:nvPr/>
        </p:nvCxnSpPr>
        <p:spPr>
          <a:xfrm rot="16200000" flipH="1">
            <a:off x="4291965" y="3900170"/>
            <a:ext cx="1189355" cy="106045"/>
          </a:xfrm>
          <a:prstGeom prst="straightConnector1">
            <a:avLst/>
          </a:prstGeom>
          <a:ln w="28575" cap="flat" cmpd="sng">
            <a:solidFill>
              <a:srgbClr val="002060"/>
            </a:solidFill>
            <a:prstDash val="solid"/>
            <a:headEnd type="none" w="med" len="med"/>
            <a:tailEnd type="none" w="med" len="med"/>
          </a:ln>
        </p:spPr>
      </p:cxnSp>
      <p:sp>
        <p:nvSpPr>
          <p:cNvPr id="18467" name="TextBox 65"/>
          <p:cNvSpPr txBox="1"/>
          <p:nvPr/>
        </p:nvSpPr>
        <p:spPr>
          <a:xfrm>
            <a:off x="3957320" y="3368040"/>
            <a:ext cx="318770" cy="24892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FontTx/>
              <a:buNone/>
            </a:pPr>
            <a:r>
              <a:rPr lang="en-US" altLang="en-US" sz="18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en-US" sz="1800" b="1" baseline="-25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SG" altLang="en-US" sz="1800" b="1" baseline="-25000" dirty="0">
              <a:solidFill>
                <a:srgbClr val="002060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8468" name="TextBox 66"/>
          <p:cNvSpPr txBox="1"/>
          <p:nvPr/>
        </p:nvSpPr>
        <p:spPr>
          <a:xfrm>
            <a:off x="4276090" y="3676015"/>
            <a:ext cx="318770" cy="24892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FontTx/>
              <a:buNone/>
            </a:pPr>
            <a:r>
              <a:rPr lang="en-US" altLang="en-US" sz="18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en-US" sz="1800" b="1" baseline="-25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SG" altLang="en-US" sz="1800" b="1" baseline="-25000" dirty="0">
              <a:solidFill>
                <a:srgbClr val="002060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8469" name="TextBox 67"/>
          <p:cNvSpPr txBox="1"/>
          <p:nvPr/>
        </p:nvSpPr>
        <p:spPr>
          <a:xfrm>
            <a:off x="4860290" y="3829685"/>
            <a:ext cx="318770" cy="24892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FontTx/>
              <a:buNone/>
            </a:pPr>
            <a:r>
              <a:rPr lang="en-US" altLang="en-US" sz="18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en-US" sz="1800" b="1" baseline="-25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en-SG" altLang="en-US" sz="1800" b="1" baseline="-25000" dirty="0">
              <a:solidFill>
                <a:srgbClr val="002060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8470" name="TextBox 68"/>
          <p:cNvSpPr txBox="1"/>
          <p:nvPr/>
        </p:nvSpPr>
        <p:spPr>
          <a:xfrm>
            <a:off x="5231765" y="3317240"/>
            <a:ext cx="318770" cy="24892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FontTx/>
              <a:buNone/>
            </a:pPr>
            <a:r>
              <a:rPr lang="en-US" altLang="en-US" sz="18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en-US" sz="1800" b="1" baseline="-25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en-SG" altLang="en-US" sz="1800" b="1" baseline="-25000" dirty="0">
              <a:solidFill>
                <a:srgbClr val="002060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8471" name="TextBox 69"/>
          <p:cNvSpPr txBox="1"/>
          <p:nvPr/>
        </p:nvSpPr>
        <p:spPr>
          <a:xfrm>
            <a:off x="4116705" y="4394200"/>
            <a:ext cx="318770" cy="24892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FontTx/>
              <a:buNone/>
            </a:pPr>
            <a:r>
              <a:rPr lang="en-US" altLang="en-US" sz="18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en-US" sz="1800" b="1" baseline="-25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en-SG" altLang="en-US" sz="1800" b="1" baseline="-25000" dirty="0">
              <a:solidFill>
                <a:srgbClr val="002060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8472" name="TextBox 70"/>
          <p:cNvSpPr txBox="1"/>
          <p:nvPr/>
        </p:nvSpPr>
        <p:spPr>
          <a:xfrm>
            <a:off x="5285105" y="4291330"/>
            <a:ext cx="318770" cy="24892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FontTx/>
              <a:buNone/>
            </a:pPr>
            <a:r>
              <a:rPr lang="en-US" altLang="en-US" sz="18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en-US" sz="1800" b="1" baseline="-25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lang="en-SG" altLang="en-US" sz="1800" b="1" baseline="-25000" dirty="0">
              <a:solidFill>
                <a:srgbClr val="002060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8473" name="TextBox 71"/>
          <p:cNvSpPr txBox="1"/>
          <p:nvPr/>
        </p:nvSpPr>
        <p:spPr>
          <a:xfrm>
            <a:off x="1620520" y="5060315"/>
            <a:ext cx="318770" cy="3111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FontTx/>
              <a:buNone/>
            </a:pPr>
            <a:r>
              <a:rPr lang="en-US" altLang="en-US" sz="24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endParaRPr lang="en-SG" altLang="en-US" sz="2400" b="1" baseline="-25000" dirty="0">
              <a:solidFill>
                <a:srgbClr val="002060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8474" name="TextBox 72"/>
          <p:cNvSpPr txBox="1"/>
          <p:nvPr/>
        </p:nvSpPr>
        <p:spPr>
          <a:xfrm>
            <a:off x="4647565" y="5009515"/>
            <a:ext cx="318770" cy="3111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FontTx/>
              <a:buNone/>
            </a:pPr>
            <a:r>
              <a:rPr lang="en-US" altLang="en-US" sz="24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endParaRPr lang="en-SG" altLang="en-US" sz="2400" b="1" baseline="-25000" dirty="0">
              <a:solidFill>
                <a:srgbClr val="002060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2" name="TextBox 55"/>
          <p:cNvSpPr/>
          <p:nvPr/>
        </p:nvSpPr>
        <p:spPr>
          <a:xfrm>
            <a:off x="7419340" y="3060700"/>
            <a:ext cx="371475" cy="349250"/>
          </a:xfrm>
          <a:prstGeom prst="ellipse">
            <a:avLst/>
          </a:prstGeom>
          <a:noFill/>
          <a:ln w="28575" cap="flat" cmpd="sng">
            <a:solidFill>
              <a:srgbClr val="002060"/>
            </a:solidFill>
            <a:prstDash val="solid"/>
            <a:headEnd type="none" w="med" len="med"/>
            <a:tailEnd type="none" w="med" len="med"/>
          </a:ln>
        </p:spPr>
        <p:txBody>
          <a:bodyPr anchor="ctr" anchorCtr="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FontTx/>
              <a:buNone/>
            </a:pPr>
            <a:r>
              <a:rPr lang="en-US" altLang="en-US" sz="18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en-SG" altLang="en-US" sz="1800" b="1" dirty="0">
              <a:solidFill>
                <a:srgbClr val="002060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3" name="TextBox 56"/>
          <p:cNvSpPr/>
          <p:nvPr/>
        </p:nvSpPr>
        <p:spPr>
          <a:xfrm>
            <a:off x="6463665" y="3932555"/>
            <a:ext cx="371475" cy="349250"/>
          </a:xfrm>
          <a:prstGeom prst="ellipse">
            <a:avLst/>
          </a:prstGeom>
          <a:noFill/>
          <a:ln w="28575" cap="flat" cmpd="sng">
            <a:solidFill>
              <a:srgbClr val="002060"/>
            </a:solidFill>
            <a:prstDash val="solid"/>
            <a:headEnd type="none" w="med" len="med"/>
            <a:tailEnd type="none" w="med" len="med"/>
          </a:ln>
        </p:spPr>
        <p:txBody>
          <a:bodyPr anchor="ctr" anchorCtr="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FontTx/>
              <a:buNone/>
            </a:pPr>
            <a:r>
              <a:rPr lang="en-US" altLang="en-US" sz="18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en-SG" altLang="en-US" sz="1800" b="1" dirty="0">
              <a:solidFill>
                <a:srgbClr val="002060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4" name="TextBox 57"/>
          <p:cNvSpPr/>
          <p:nvPr/>
        </p:nvSpPr>
        <p:spPr>
          <a:xfrm>
            <a:off x="7525385" y="4599305"/>
            <a:ext cx="371475" cy="349250"/>
          </a:xfrm>
          <a:prstGeom prst="ellipse">
            <a:avLst/>
          </a:prstGeom>
          <a:noFill/>
          <a:ln w="28575" cap="flat" cmpd="sng">
            <a:solidFill>
              <a:srgbClr val="002060"/>
            </a:solidFill>
            <a:prstDash val="solid"/>
            <a:headEnd type="none" w="med" len="med"/>
            <a:tailEnd type="none" w="med" len="med"/>
          </a:ln>
        </p:spPr>
        <p:txBody>
          <a:bodyPr anchor="ctr" anchorCtr="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FontTx/>
              <a:buNone/>
            </a:pPr>
            <a:r>
              <a:rPr lang="en-US" altLang="en-US" sz="18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endParaRPr lang="en-SG" altLang="en-US" sz="1800" b="1" dirty="0">
              <a:solidFill>
                <a:srgbClr val="002060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5" name="TextBox 58"/>
          <p:cNvSpPr/>
          <p:nvPr/>
        </p:nvSpPr>
        <p:spPr>
          <a:xfrm>
            <a:off x="8375650" y="3829685"/>
            <a:ext cx="371475" cy="349250"/>
          </a:xfrm>
          <a:prstGeom prst="ellipse">
            <a:avLst/>
          </a:prstGeom>
          <a:noFill/>
          <a:ln w="28575" cap="flat" cmpd="sng">
            <a:solidFill>
              <a:srgbClr val="002060"/>
            </a:solidFill>
            <a:prstDash val="solid"/>
            <a:headEnd type="none" w="med" len="med"/>
            <a:tailEnd type="none" w="med" len="med"/>
          </a:ln>
        </p:spPr>
        <p:txBody>
          <a:bodyPr anchor="ctr" anchorCtr="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FontTx/>
              <a:buNone/>
            </a:pPr>
            <a:r>
              <a:rPr lang="en-US" altLang="en-US" sz="18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endParaRPr lang="en-SG" altLang="en-US" sz="1800" b="1" dirty="0">
              <a:solidFill>
                <a:srgbClr val="002060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cxnSp>
        <p:nvCxnSpPr>
          <p:cNvPr id="6" name="Straight Arrow Connector 59"/>
          <p:cNvCxnSpPr>
            <a:stCxn id="3" idx="6"/>
            <a:endCxn id="5" idx="2"/>
          </p:cNvCxnSpPr>
          <p:nvPr/>
        </p:nvCxnSpPr>
        <p:spPr>
          <a:xfrm flipV="1">
            <a:off x="6835140" y="4004310"/>
            <a:ext cx="1540510" cy="102870"/>
          </a:xfrm>
          <a:prstGeom prst="straightConnector1">
            <a:avLst/>
          </a:prstGeom>
          <a:ln w="28575" cap="flat" cmpd="sng">
            <a:solidFill>
              <a:srgbClr val="002060"/>
            </a:solidFill>
            <a:prstDash val="solid"/>
            <a:headEnd type="none" w="med" len="med"/>
            <a:tailEnd type="arrow" w="med" len="med"/>
          </a:ln>
        </p:spPr>
      </p:cxnSp>
      <p:cxnSp>
        <p:nvCxnSpPr>
          <p:cNvPr id="7" name="Straight Arrow Connector 60"/>
          <p:cNvCxnSpPr>
            <a:stCxn id="3" idx="0"/>
            <a:endCxn id="2" idx="2"/>
          </p:cNvCxnSpPr>
          <p:nvPr/>
        </p:nvCxnSpPr>
        <p:spPr>
          <a:xfrm flipV="1">
            <a:off x="6649720" y="3235325"/>
            <a:ext cx="769620" cy="697230"/>
          </a:xfrm>
          <a:prstGeom prst="straightConnector1">
            <a:avLst/>
          </a:prstGeom>
          <a:ln w="28575" cap="flat" cmpd="sng">
            <a:solidFill>
              <a:srgbClr val="002060"/>
            </a:solidFill>
            <a:prstDash val="solid"/>
            <a:headEnd type="none" w="med" len="med"/>
            <a:tailEnd type="arrow" w="med" len="med"/>
          </a:ln>
        </p:spPr>
      </p:cxnSp>
      <p:cxnSp>
        <p:nvCxnSpPr>
          <p:cNvPr id="8" name="Straight Arrow Connector 61"/>
          <p:cNvCxnSpPr>
            <a:stCxn id="4" idx="2"/>
            <a:endCxn id="3" idx="5"/>
          </p:cNvCxnSpPr>
          <p:nvPr/>
        </p:nvCxnSpPr>
        <p:spPr>
          <a:xfrm flipH="1" flipV="1">
            <a:off x="6780530" y="4230370"/>
            <a:ext cx="744855" cy="543560"/>
          </a:xfrm>
          <a:prstGeom prst="straightConnector1">
            <a:avLst/>
          </a:prstGeom>
          <a:ln w="28575" cap="flat" cmpd="sng">
            <a:solidFill>
              <a:srgbClr val="002060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9" name="Straight Arrow Connector 62"/>
          <p:cNvCxnSpPr>
            <a:stCxn id="5" idx="1"/>
            <a:endCxn id="2" idx="5"/>
          </p:cNvCxnSpPr>
          <p:nvPr/>
        </p:nvCxnSpPr>
        <p:spPr>
          <a:xfrm flipH="1" flipV="1">
            <a:off x="7736205" y="3358515"/>
            <a:ext cx="694055" cy="522605"/>
          </a:xfrm>
          <a:prstGeom prst="straightConnector1">
            <a:avLst/>
          </a:prstGeom>
          <a:ln w="28575" cap="flat" cmpd="sng">
            <a:solidFill>
              <a:srgbClr val="002060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10" name="Straight Arrow Connector 63"/>
          <p:cNvCxnSpPr>
            <a:stCxn id="4" idx="7"/>
            <a:endCxn id="5" idx="3"/>
          </p:cNvCxnSpPr>
          <p:nvPr/>
        </p:nvCxnSpPr>
        <p:spPr>
          <a:xfrm flipV="1">
            <a:off x="7842250" y="4127500"/>
            <a:ext cx="588010" cy="523240"/>
          </a:xfrm>
          <a:prstGeom prst="straightConnector1">
            <a:avLst/>
          </a:prstGeom>
          <a:ln w="28575" cap="flat" cmpd="sng">
            <a:solidFill>
              <a:srgbClr val="002060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11" name="Straight Arrow Connector 64"/>
          <p:cNvCxnSpPr>
            <a:stCxn id="2" idx="4"/>
            <a:endCxn id="4" idx="0"/>
          </p:cNvCxnSpPr>
          <p:nvPr/>
        </p:nvCxnSpPr>
        <p:spPr>
          <a:xfrm>
            <a:off x="7605395" y="3409950"/>
            <a:ext cx="106045" cy="1189355"/>
          </a:xfrm>
          <a:prstGeom prst="straightConnector1">
            <a:avLst/>
          </a:prstGeom>
          <a:ln w="28575" cap="flat" cmpd="sng">
            <a:solidFill>
              <a:srgbClr val="002060"/>
            </a:solidFill>
            <a:prstDash val="solid"/>
            <a:headEnd type="none" w="med" len="med"/>
            <a:tailEnd type="none" w="med" len="med"/>
          </a:ln>
        </p:spPr>
      </p:cxnSp>
      <p:sp>
        <p:nvSpPr>
          <p:cNvPr id="12" name="TextBox 65"/>
          <p:cNvSpPr txBox="1"/>
          <p:nvPr/>
        </p:nvSpPr>
        <p:spPr>
          <a:xfrm>
            <a:off x="6729095" y="3419475"/>
            <a:ext cx="318770" cy="24892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FontTx/>
              <a:buNone/>
            </a:pPr>
            <a:r>
              <a:rPr lang="en-US" altLang="en-US" sz="18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en-US" sz="1800" b="1" baseline="-25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SG" altLang="en-US" sz="1800" b="1" baseline="-25000" dirty="0">
              <a:solidFill>
                <a:srgbClr val="002060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3" name="TextBox 66"/>
          <p:cNvSpPr txBox="1"/>
          <p:nvPr/>
        </p:nvSpPr>
        <p:spPr>
          <a:xfrm>
            <a:off x="7047865" y="3727450"/>
            <a:ext cx="318770" cy="24892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FontTx/>
              <a:buNone/>
            </a:pPr>
            <a:r>
              <a:rPr lang="en-US" altLang="en-US" sz="18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en-US" sz="1800" b="1" baseline="-25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SG" altLang="en-US" sz="1800" b="1" baseline="-25000" dirty="0">
              <a:solidFill>
                <a:srgbClr val="002060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4" name="TextBox 67"/>
          <p:cNvSpPr txBox="1"/>
          <p:nvPr/>
        </p:nvSpPr>
        <p:spPr>
          <a:xfrm>
            <a:off x="7632065" y="3881120"/>
            <a:ext cx="318770" cy="24892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FontTx/>
              <a:buNone/>
            </a:pPr>
            <a:r>
              <a:rPr lang="en-US" altLang="en-US" sz="18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en-US" sz="1800" b="1" baseline="-25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en-SG" altLang="en-US" sz="1800" b="1" baseline="-25000" dirty="0">
              <a:solidFill>
                <a:srgbClr val="002060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5" name="TextBox 68"/>
          <p:cNvSpPr txBox="1"/>
          <p:nvPr/>
        </p:nvSpPr>
        <p:spPr>
          <a:xfrm>
            <a:off x="8003540" y="3368675"/>
            <a:ext cx="318770" cy="24892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FontTx/>
              <a:buNone/>
            </a:pPr>
            <a:r>
              <a:rPr lang="en-US" altLang="en-US" sz="18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en-US" sz="1800" b="1" baseline="-25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en-SG" altLang="en-US" sz="1800" b="1" baseline="-25000" dirty="0">
              <a:solidFill>
                <a:srgbClr val="002060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6" name="TextBox 69"/>
          <p:cNvSpPr txBox="1"/>
          <p:nvPr/>
        </p:nvSpPr>
        <p:spPr>
          <a:xfrm>
            <a:off x="6888480" y="4445635"/>
            <a:ext cx="318770" cy="24892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FontTx/>
              <a:buNone/>
            </a:pPr>
            <a:r>
              <a:rPr lang="en-US" altLang="en-US" sz="18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en-US" sz="1800" b="1" baseline="-25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en-SG" altLang="en-US" sz="1800" b="1" baseline="-25000" dirty="0">
              <a:solidFill>
                <a:srgbClr val="002060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7" name="TextBox 70"/>
          <p:cNvSpPr txBox="1"/>
          <p:nvPr/>
        </p:nvSpPr>
        <p:spPr>
          <a:xfrm>
            <a:off x="8056880" y="4342765"/>
            <a:ext cx="318770" cy="24892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FontTx/>
              <a:buNone/>
            </a:pPr>
            <a:r>
              <a:rPr lang="en-US" altLang="en-US" sz="18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en-US" sz="1800" b="1" baseline="-25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lang="en-SG" altLang="en-US" sz="1800" b="1" baseline="-25000" dirty="0">
              <a:solidFill>
                <a:srgbClr val="002060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8" name="TextBox 72"/>
          <p:cNvSpPr txBox="1"/>
          <p:nvPr/>
        </p:nvSpPr>
        <p:spPr>
          <a:xfrm>
            <a:off x="7494905" y="4909820"/>
            <a:ext cx="318770" cy="41084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FontTx/>
              <a:buNone/>
            </a:pPr>
            <a:r>
              <a:rPr lang="en-US" altLang="en-SG" b="1" baseline="-25000" dirty="0">
                <a:solidFill>
                  <a:srgbClr val="00206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P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1745</TotalTime>
  <Words>5549</Words>
  <Application>Microsoft Office PowerPoint</Application>
  <PresentationFormat>On-screen Show (4:3)</PresentationFormat>
  <Paragraphs>800</Paragraphs>
  <Slides>78</Slides>
  <Notes>47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78</vt:i4>
      </vt:variant>
    </vt:vector>
  </HeadingPairs>
  <TitlesOfParts>
    <vt:vector size="85" baseType="lpstr">
      <vt:lpstr>Arial</vt:lpstr>
      <vt:lpstr>Calibri</vt:lpstr>
      <vt:lpstr>Courier New</vt:lpstr>
      <vt:lpstr>Symbol</vt:lpstr>
      <vt:lpstr>Times New Roman</vt:lpstr>
      <vt:lpstr>Wingdings</vt:lpstr>
      <vt:lpstr>Office Theme</vt:lpstr>
      <vt:lpstr> 5. Graphs</vt:lpstr>
      <vt:lpstr>Objectives</vt:lpstr>
      <vt:lpstr>Graph Introduction</vt:lpstr>
      <vt:lpstr>Graph Introduction</vt:lpstr>
      <vt:lpstr>Graph applications</vt:lpstr>
      <vt:lpstr>Graph Introduction</vt:lpstr>
      <vt:lpstr>Graph definition</vt:lpstr>
      <vt:lpstr>Graph Terminology</vt:lpstr>
      <vt:lpstr>Graph Terminology</vt:lpstr>
      <vt:lpstr>Graph Terminology</vt:lpstr>
      <vt:lpstr>Graph Terminology</vt:lpstr>
      <vt:lpstr>Graph Application</vt:lpstr>
      <vt:lpstr>Graph Application</vt:lpstr>
      <vt:lpstr>Graph Application</vt:lpstr>
      <vt:lpstr>Graph Terminology</vt:lpstr>
      <vt:lpstr>Graph Terminology</vt:lpstr>
      <vt:lpstr>Graph Terminology</vt:lpstr>
      <vt:lpstr>Graph Terminology - 4</vt:lpstr>
      <vt:lpstr>Graph Terminology - 4</vt:lpstr>
      <vt:lpstr>PowerPoint Presentation</vt:lpstr>
      <vt:lpstr>Graph Terminology - 5</vt:lpstr>
      <vt:lpstr>Graph Terminology - 5</vt:lpstr>
      <vt:lpstr>Graph Terminology - 5</vt:lpstr>
      <vt:lpstr>Graph Terminology - 5</vt:lpstr>
      <vt:lpstr>Graph Terminology - 5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Graph Representation </vt:lpstr>
      <vt:lpstr>PowerPoint Presentation</vt:lpstr>
      <vt:lpstr>PowerPoint Presentation</vt:lpstr>
      <vt:lpstr>PowerPoint Presentation</vt:lpstr>
      <vt:lpstr>Breadth-first Search</vt:lpstr>
      <vt:lpstr>PowerPoint Presentation</vt:lpstr>
      <vt:lpstr>PowerPoint Presentation</vt:lpstr>
      <vt:lpstr>PowerPoint Presentation</vt:lpstr>
      <vt:lpstr>Depth-first Traversal</vt:lpstr>
      <vt:lpstr>Depth-First Search algorithm</vt:lpstr>
      <vt:lpstr>Depth-First Traverse code</vt:lpstr>
      <vt:lpstr>PowerPoint Presentation</vt:lpstr>
      <vt:lpstr>Shortest Path problem</vt:lpstr>
      <vt:lpstr>Shortest Path problem</vt:lpstr>
      <vt:lpstr>Dijkstra's Algorithm - 1</vt:lpstr>
      <vt:lpstr>Dijkstra's Algorithm - 1</vt:lpstr>
      <vt:lpstr>Dijkstra's Algorithm - 2</vt:lpstr>
      <vt:lpstr>PowerPoint Presentation</vt:lpstr>
      <vt:lpstr>Dijkstra's Algorithm example - 1</vt:lpstr>
      <vt:lpstr>PowerPoint Presentation</vt:lpstr>
      <vt:lpstr>Floyd Algorithm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final distance matrix and P</vt:lpstr>
      <vt:lpstr>PowerPoint Presentation</vt:lpstr>
      <vt:lpstr>PowerPoint Presentation</vt:lpstr>
      <vt:lpstr>PowerPoint Presentation</vt:lpstr>
      <vt:lpstr>PowerPoint Presentation</vt:lpstr>
      <vt:lpstr>Exercise</vt:lpstr>
      <vt:lpstr>Exercise</vt:lpstr>
      <vt:lpstr>Exercise</vt:lpstr>
      <vt:lpstr>Exercise</vt:lpstr>
      <vt:lpstr>Exercise</vt:lpstr>
      <vt:lpstr>Exercise</vt:lpstr>
      <vt:lpstr>Summary</vt:lpstr>
      <vt:lpstr>Reading at home</vt:lpstr>
    </vt:vector>
  </TitlesOfParts>
  <Company>FPT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OOP-Session2-Data Structures</dc:title>
  <dc:creator>Phan Truong Lam</dc:creator>
  <cp:lastModifiedBy>Phuong Dung</cp:lastModifiedBy>
  <cp:revision>407</cp:revision>
  <dcterms:created xsi:type="dcterms:W3CDTF">2007-08-21T04:43:00Z</dcterms:created>
  <dcterms:modified xsi:type="dcterms:W3CDTF">2025-02-13T06:28:29Z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A2207544FA84445481B8D951D483CF6F_13</vt:lpwstr>
  </property>
  <property fmtid="{D5CDD505-2E9C-101B-9397-08002B2CF9AE}" pid="3" name="KSOProductBuildVer">
    <vt:lpwstr>1033-12.2.0.19805</vt:lpwstr>
  </property>
</Properties>
</file>